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1.xml" ContentType="application/vnd.openxmlformats-officedocument.presentationml.tags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6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notesMasterIdLst>
    <p:notesMasterId r:id="rId76"/>
  </p:notesMasterIdLst>
  <p:handoutMasterIdLst>
    <p:handoutMasterId r:id="rId77"/>
  </p:handoutMasterIdLst>
  <p:sldIdLst>
    <p:sldId id="26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1" r:id="rId36"/>
    <p:sldId id="292" r:id="rId37"/>
    <p:sldId id="293" r:id="rId38"/>
    <p:sldId id="294" r:id="rId39"/>
    <p:sldId id="296" r:id="rId40"/>
    <p:sldId id="297" r:id="rId41"/>
    <p:sldId id="298" r:id="rId42"/>
    <p:sldId id="299" r:id="rId43"/>
    <p:sldId id="300" r:id="rId44"/>
    <p:sldId id="308" r:id="rId45"/>
    <p:sldId id="301" r:id="rId46"/>
    <p:sldId id="302" r:id="rId47"/>
    <p:sldId id="303" r:id="rId48"/>
    <p:sldId id="304" r:id="rId49"/>
    <p:sldId id="307" r:id="rId50"/>
    <p:sldId id="334" r:id="rId51"/>
    <p:sldId id="312" r:id="rId52"/>
    <p:sldId id="313" r:id="rId53"/>
    <p:sldId id="314" r:id="rId54"/>
    <p:sldId id="315" r:id="rId55"/>
    <p:sldId id="316" r:id="rId56"/>
    <p:sldId id="317" r:id="rId57"/>
    <p:sldId id="318" r:id="rId58"/>
    <p:sldId id="319" r:id="rId59"/>
    <p:sldId id="320" r:id="rId60"/>
    <p:sldId id="321" r:id="rId61"/>
    <p:sldId id="322" r:id="rId62"/>
    <p:sldId id="323" r:id="rId63"/>
    <p:sldId id="324" r:id="rId64"/>
    <p:sldId id="325" r:id="rId65"/>
    <p:sldId id="326" r:id="rId66"/>
    <p:sldId id="327" r:id="rId67"/>
    <p:sldId id="335" r:id="rId68"/>
    <p:sldId id="329" r:id="rId69"/>
    <p:sldId id="330" r:id="rId70"/>
    <p:sldId id="331" r:id="rId71"/>
    <p:sldId id="332" r:id="rId72"/>
    <p:sldId id="337" r:id="rId73"/>
    <p:sldId id="333" r:id="rId74"/>
    <p:sldId id="336" r:id="rId7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8640" autoAdjust="0"/>
    <p:restoredTop sz="94660"/>
  </p:normalViewPr>
  <p:slideViewPr>
    <p:cSldViewPr>
      <p:cViewPr varScale="1">
        <p:scale>
          <a:sx n="85" d="100"/>
          <a:sy n="85" d="100"/>
        </p:scale>
        <p:origin x="-6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>
      <p:cViewPr varScale="1">
        <p:scale>
          <a:sx n="69" d="100"/>
          <a:sy n="69" d="100"/>
        </p:scale>
        <p:origin x="-283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E"/>
  <c:chart>
    <c:autoTitleDeleted val="1"/>
    <c:plotArea>
      <c:layout>
        <c:manualLayout>
          <c:layoutTarget val="inner"/>
          <c:xMode val="edge"/>
          <c:yMode val="edge"/>
          <c:x val="4.5255783999222324E-2"/>
          <c:y val="3.9249326607398292E-2"/>
          <c:w val="0.79641477107028258"/>
          <c:h val="0.8431732650045994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3"/>
          <c:dLbls>
            <c:showLegendKey val="1"/>
            <c:showVal val="1"/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Enquiry</c:v>
                </c:pt>
                <c:pt idx="1">
                  <c:v>Assessment</c:v>
                </c:pt>
                <c:pt idx="2">
                  <c:v>Examination</c:v>
                </c:pt>
                <c:pt idx="3">
                  <c:v>Investigation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1932</c:v>
                </c:pt>
                <c:pt idx="1">
                  <c:v>893</c:v>
                </c:pt>
                <c:pt idx="2">
                  <c:v>745</c:v>
                </c:pt>
                <c:pt idx="3">
                  <c:v>12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6222611062506063"/>
          <c:y val="0.32459368315649201"/>
          <c:w val="0.20073685233790287"/>
          <c:h val="0.33117018411330496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E"/>
  <c:chart>
    <c:autoTitleDeleted val="1"/>
    <c:plotArea>
      <c:layout>
        <c:manualLayout>
          <c:layoutTarget val="inner"/>
          <c:xMode val="edge"/>
          <c:yMode val="edge"/>
          <c:x val="4.5255783999222324E-2"/>
          <c:y val="3.9249326607398292E-2"/>
          <c:w val="0.79641477107028258"/>
          <c:h val="0.8431732650045996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3"/>
          <c:dLbls>
            <c:showLegendKey val="1"/>
            <c:showVal val="1"/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Enquiry</c:v>
                </c:pt>
                <c:pt idx="1">
                  <c:v>Assessment</c:v>
                </c:pt>
                <c:pt idx="2">
                  <c:v>Examination</c:v>
                </c:pt>
                <c:pt idx="3">
                  <c:v>Investigation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492</c:v>
                </c:pt>
                <c:pt idx="1">
                  <c:v>893</c:v>
                </c:pt>
                <c:pt idx="2">
                  <c:v>745</c:v>
                </c:pt>
                <c:pt idx="3">
                  <c:v>12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76222611062506063"/>
          <c:y val="0.32459368315649212"/>
          <c:w val="0.20073685233790295"/>
          <c:h val="0.33117018411330507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8DE4B9-59DA-4D14-944A-0E5772465973}" type="datetimeFigureOut">
              <a:rPr lang="en-IE" smtClean="0"/>
              <a:pPr/>
              <a:t>12/02/2013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9F780-64D7-42B1-8BE4-70712D1CF8B2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E372F-954A-4E04-83A1-A955D431E924}" type="datetimeFigureOut">
              <a:rPr lang="en-IE" smtClean="0"/>
              <a:pPr/>
              <a:t>12/02/2013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F10018-3378-41E3-8136-9E5B03597891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1</a:t>
            </a:fld>
            <a:endParaRPr lang="en-I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10</a:t>
            </a:fld>
            <a:endParaRPr lang="en-IE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11</a:t>
            </a:fld>
            <a:endParaRPr lang="en-IE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12</a:t>
            </a:fld>
            <a:endParaRPr lang="en-IE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13</a:t>
            </a:fld>
            <a:endParaRPr lang="en-IE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14</a:t>
            </a:fld>
            <a:endParaRPr lang="en-IE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15</a:t>
            </a:fld>
            <a:endParaRPr lang="en-IE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16</a:t>
            </a:fld>
            <a:endParaRPr lang="en-IE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17</a:t>
            </a:fld>
            <a:endParaRPr lang="en-IE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18</a:t>
            </a:fld>
            <a:endParaRPr lang="en-IE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19</a:t>
            </a:fld>
            <a:endParaRPr lang="en-I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2</a:t>
            </a:fld>
            <a:endParaRPr lang="en-I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20</a:t>
            </a:fld>
            <a:endParaRPr lang="en-IE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21</a:t>
            </a:fld>
            <a:endParaRPr lang="en-IE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22</a:t>
            </a:fld>
            <a:endParaRPr lang="en-IE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23</a:t>
            </a:fld>
            <a:endParaRPr lang="en-IE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24</a:t>
            </a:fld>
            <a:endParaRPr lang="en-IE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25</a:t>
            </a:fld>
            <a:endParaRPr lang="en-IE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26</a:t>
            </a:fld>
            <a:endParaRPr lang="en-IE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27</a:t>
            </a:fld>
            <a:endParaRPr lang="en-IE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28</a:t>
            </a:fld>
            <a:endParaRPr lang="en-IE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29</a:t>
            </a:fld>
            <a:endParaRPr lang="en-I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3</a:t>
            </a:fld>
            <a:endParaRPr lang="en-IE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30</a:t>
            </a:fld>
            <a:endParaRPr lang="en-IE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31</a:t>
            </a:fld>
            <a:endParaRPr lang="en-IE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32</a:t>
            </a:fld>
            <a:endParaRPr lang="en-IE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33</a:t>
            </a:fld>
            <a:endParaRPr lang="en-IE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34</a:t>
            </a:fld>
            <a:endParaRPr lang="en-IE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35</a:t>
            </a:fld>
            <a:endParaRPr lang="en-IE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36</a:t>
            </a:fld>
            <a:endParaRPr lang="en-IE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37</a:t>
            </a:fld>
            <a:endParaRPr lang="en-IE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38</a:t>
            </a:fld>
            <a:endParaRPr lang="en-IE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39</a:t>
            </a:fld>
            <a:endParaRPr lang="en-I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4</a:t>
            </a:fld>
            <a:endParaRPr lang="en-IE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40</a:t>
            </a:fld>
            <a:endParaRPr lang="en-IE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41</a:t>
            </a:fld>
            <a:endParaRPr lang="en-IE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42</a:t>
            </a:fld>
            <a:endParaRPr lang="en-IE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43</a:t>
            </a:fld>
            <a:endParaRPr lang="en-IE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44</a:t>
            </a:fld>
            <a:endParaRPr lang="en-IE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45</a:t>
            </a:fld>
            <a:endParaRPr lang="en-IE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46</a:t>
            </a:fld>
            <a:endParaRPr lang="en-IE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47</a:t>
            </a:fld>
            <a:endParaRPr lang="en-IE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48</a:t>
            </a:fld>
            <a:endParaRPr lang="en-IE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49</a:t>
            </a:fld>
            <a:endParaRPr lang="en-I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5</a:t>
            </a:fld>
            <a:endParaRPr lang="en-IE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50</a:t>
            </a:fld>
            <a:endParaRPr lang="en-IE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51</a:t>
            </a:fld>
            <a:endParaRPr lang="en-IE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52</a:t>
            </a:fld>
            <a:endParaRPr lang="en-IE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53</a:t>
            </a:fld>
            <a:endParaRPr lang="en-IE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54</a:t>
            </a:fld>
            <a:endParaRPr lang="en-IE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55</a:t>
            </a:fld>
            <a:endParaRPr lang="en-IE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56</a:t>
            </a:fld>
            <a:endParaRPr lang="en-IE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57</a:t>
            </a:fld>
            <a:endParaRPr lang="en-IE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D09228-525E-4875-8340-567CCCA506CF}" type="slidenum">
              <a:rPr lang="en-IE" smtClean="0"/>
              <a:pPr/>
              <a:t>58</a:t>
            </a:fld>
            <a:endParaRPr lang="en-IE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59</a:t>
            </a:fld>
            <a:endParaRPr lang="en-I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6</a:t>
            </a:fld>
            <a:endParaRPr lang="en-IE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60</a:t>
            </a:fld>
            <a:endParaRPr lang="en-IE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61</a:t>
            </a:fld>
            <a:endParaRPr lang="en-IE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62</a:t>
            </a:fld>
            <a:endParaRPr lang="en-IE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63</a:t>
            </a:fld>
            <a:endParaRPr lang="en-IE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64</a:t>
            </a:fld>
            <a:endParaRPr lang="en-IE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65</a:t>
            </a:fld>
            <a:endParaRPr lang="en-IE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66</a:t>
            </a:fld>
            <a:endParaRPr lang="en-IE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67</a:t>
            </a:fld>
            <a:endParaRPr lang="en-IE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68</a:t>
            </a:fld>
            <a:endParaRPr lang="en-IE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69</a:t>
            </a:fld>
            <a:endParaRPr lang="en-I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7</a:t>
            </a:fld>
            <a:endParaRPr lang="en-IE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70</a:t>
            </a:fld>
            <a:endParaRPr lang="en-IE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71</a:t>
            </a:fld>
            <a:endParaRPr lang="en-IE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72</a:t>
            </a:fld>
            <a:endParaRPr lang="en-IE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73</a:t>
            </a:fld>
            <a:endParaRPr lang="en-IE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74</a:t>
            </a:fld>
            <a:endParaRPr lang="en-I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8</a:t>
            </a:fld>
            <a:endParaRPr lang="en-I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F10018-3378-41E3-8136-9E5B03597891}" type="slidenum">
              <a:rPr lang="en-IE" smtClean="0"/>
              <a:pPr/>
              <a:t>9</a:t>
            </a:fld>
            <a:endParaRPr lang="en-I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9807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9368" y="2736503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9127-82D8-4D12-8B37-55F0599CC83F}" type="datetimeFigureOut">
              <a:rPr lang="en-IE" smtClean="0"/>
              <a:pPr/>
              <a:t>12/02/2013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B6643-0C0F-44E4-82F7-C6C6F73C965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8F12-1BC1-4B86-AEF3-0C83A4CDFBB8}" type="datetimeFigureOut">
              <a:rPr lang="en-US" smtClean="0"/>
              <a:pPr/>
              <a:t>2/12/2013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AE4B4C-6640-4C86-BDBB-547501C2512C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4055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7"/>
            <a:ext cx="8229600" cy="4680520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9127-82D8-4D12-8B37-55F0599CC83F}" type="datetimeFigureOut">
              <a:rPr lang="en-IE" smtClean="0"/>
              <a:pPr/>
              <a:t>12/02/2013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B6643-0C0F-44E4-82F7-C6C6F73C965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56103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06084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9127-82D8-4D12-8B37-55F0599CC83F}" type="datetimeFigureOut">
              <a:rPr lang="en-IE" smtClean="0"/>
              <a:pPr/>
              <a:t>12/02/2013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B6643-0C0F-44E4-82F7-C6C6F73C965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40559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69D39-DFDB-4BB9-AC29-70BD07C1A5ED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CF45-531F-4699-BBA3-F8232399F7BD}" type="slidenum">
              <a:rPr lang="en-IE" smtClean="0"/>
              <a:pPr/>
              <a:t>‹#›</a:t>
            </a:fld>
            <a:endParaRPr lang="en-IE" dirty="0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5876925"/>
            <a:ext cx="9144000" cy="981075"/>
          </a:xfrm>
        </p:spPr>
        <p:txBody>
          <a:bodyPr/>
          <a:lstStyle/>
          <a:p>
            <a:endParaRPr lang="en-I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34849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34849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9127-82D8-4D12-8B37-55F0599CC83F}" type="datetimeFigureOut">
              <a:rPr lang="en-IE" smtClean="0"/>
              <a:pPr/>
              <a:t>12/02/2013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B6643-0C0F-44E4-82F7-C6C6F73C965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291030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291030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9127-82D8-4D12-8B37-55F0599CC83F}" type="datetimeFigureOut">
              <a:rPr lang="en-IE" smtClean="0"/>
              <a:pPr/>
              <a:t>12/02/2013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B6643-0C0F-44E4-82F7-C6C6F73C965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9127-82D8-4D12-8B37-55F0599CC83F}" type="datetimeFigureOut">
              <a:rPr lang="en-IE" smtClean="0"/>
              <a:pPr/>
              <a:t>12/02/2013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B6643-0C0F-44E4-82F7-C6C6F73C965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9127-82D8-4D12-8B37-55F0599CC83F}" type="datetimeFigureOut">
              <a:rPr lang="en-IE" smtClean="0"/>
              <a:pPr/>
              <a:t>12/02/2013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B6643-0C0F-44E4-82F7-C6C6F73C965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481213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36500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9127-82D8-4D12-8B37-55F0599CC83F}" type="datetimeFigureOut">
              <a:rPr lang="en-IE" smtClean="0"/>
              <a:pPr/>
              <a:t>12/02/2013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B6643-0C0F-44E4-82F7-C6C6F73C965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933056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1762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581128"/>
            <a:ext cx="5486400" cy="43204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9127-82D8-4D12-8B37-55F0599CC83F}" type="datetimeFigureOut">
              <a:rPr lang="en-IE" smtClean="0"/>
              <a:pPr/>
              <a:t>12/02/2013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B6643-0C0F-44E4-82F7-C6C6F73C9657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35569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9127-82D8-4D12-8B37-55F0599CC83F}" type="datetimeFigureOut">
              <a:rPr lang="en-IE" smtClean="0"/>
              <a:pPr/>
              <a:t>12/02/2013</a:t>
            </a:fld>
            <a:endParaRPr lang="en-I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B6643-0C0F-44E4-82F7-C6C6F73C9657}" type="slidenum">
              <a:rPr lang="en-IE" smtClean="0"/>
              <a:pPr/>
              <a:t>‹#›</a:t>
            </a:fld>
            <a:endParaRPr lang="en-IE"/>
          </a:p>
        </p:txBody>
      </p:sp>
      <p:pic>
        <p:nvPicPr>
          <p:cNvPr id="7" name="Picture Placeholder 5" descr="ombudsman banner.jpg"/>
          <p:cNvPicPr>
            <a:picLocks noChangeAspect="1"/>
          </p:cNvPicPr>
          <p:nvPr/>
        </p:nvPicPr>
        <p:blipFill>
          <a:blip r:embed="rId36" cstate="print"/>
          <a:srcRect l="4134" r="4134"/>
          <a:stretch>
            <a:fillRect/>
          </a:stretch>
        </p:blipFill>
        <p:spPr>
          <a:xfrm>
            <a:off x="0" y="5301208"/>
            <a:ext cx="9144000" cy="9810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  <p:sldLayoutId id="2147483702" r:id="rId28"/>
    <p:sldLayoutId id="2147483703" r:id="rId29"/>
    <p:sldLayoutId id="2147483704" r:id="rId30"/>
    <p:sldLayoutId id="2147483705" r:id="rId31"/>
    <p:sldLayoutId id="2147483706" r:id="rId32"/>
    <p:sldLayoutId id="2147483707" r:id="rId33"/>
    <p:sldLayoutId id="2147483710" r:id="rId3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8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mailto:ciara.burns@umbudsman.gov.ie" TargetMode="External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mailto:Paddy.walsh@ombudsman.gov.ie" TargetMode="External"/><Relationship Id="rId5" Type="http://schemas.openxmlformats.org/officeDocument/2006/relationships/hyperlink" Target="mailto:Emer.doyle@ombudsman.gov.ie" TargetMode="External"/><Relationship Id="rId4" Type="http://schemas.openxmlformats.org/officeDocument/2006/relationships/hyperlink" Target="mailto:Richie.philpott@ombudsman.gov.ie" TargetMode="Externa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ombudsman.ie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60648"/>
            <a:ext cx="2448272" cy="13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2204864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dirty="0" smtClean="0">
                <a:latin typeface="+mj-lt"/>
              </a:rPr>
              <a:t>Ombudsman (Amendment) Act 2012 </a:t>
            </a:r>
          </a:p>
          <a:p>
            <a:pPr algn="ctr"/>
            <a:r>
              <a:rPr lang="en-IE" sz="3600" dirty="0" smtClean="0">
                <a:latin typeface="+mj-lt"/>
              </a:rPr>
              <a:t>Information Seminars</a:t>
            </a:r>
            <a:endParaRPr lang="en-IE" sz="36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5445224"/>
            <a:ext cx="439248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GB" dirty="0" smtClean="0">
                <a:solidFill>
                  <a:schemeClr val="bg1"/>
                </a:solidFill>
              </a:rPr>
              <a:t>Website: www.ombudsman.gov.ie</a:t>
            </a:r>
          </a:p>
          <a:p>
            <a:pPr algn="r"/>
            <a:r>
              <a:rPr lang="en-GB" dirty="0" smtClean="0">
                <a:solidFill>
                  <a:schemeClr val="bg1"/>
                </a:solidFill>
              </a:rPr>
              <a:t>Twitter: @</a:t>
            </a:r>
            <a:r>
              <a:rPr lang="en-GB" dirty="0" err="1" smtClean="0">
                <a:solidFill>
                  <a:schemeClr val="bg1"/>
                </a:solidFill>
              </a:rPr>
              <a:t>OfficeOmbudsman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2400" cy="2880320"/>
          </a:xfrm>
        </p:spPr>
        <p:txBody>
          <a:bodyPr anchor="t" anchorCtr="0">
            <a:noAutofit/>
          </a:bodyPr>
          <a:lstStyle/>
          <a:p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>The Ombudsman Acts</a:t>
            </a:r>
            <a:b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>1980 to 2012</a:t>
            </a:r>
            <a:r>
              <a:rPr lang="en-IE" sz="6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IE" sz="6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sz="3200" dirty="0" err="1" smtClean="0"/>
              <a:t>Emer</a:t>
            </a:r>
            <a:r>
              <a:rPr lang="en-IE" sz="3200" dirty="0" smtClean="0"/>
              <a:t> Doyle</a:t>
            </a:r>
            <a:br>
              <a:rPr lang="en-IE" sz="3200" dirty="0" smtClean="0"/>
            </a:br>
            <a:r>
              <a:rPr lang="en-IE" sz="3200" dirty="0" smtClean="0"/>
              <a:t>Investigator</a:t>
            </a:r>
            <a:endParaRPr lang="en-IE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548680"/>
            <a:ext cx="8186766" cy="4259273"/>
          </a:xfrm>
        </p:spPr>
        <p:txBody>
          <a:bodyPr>
            <a:noAutofit/>
          </a:bodyPr>
          <a:lstStyle/>
          <a:p>
            <a:r>
              <a:rPr lang="en-IE" sz="2400" dirty="0" smtClean="0"/>
              <a:t>The Ombudsman Act 1980 describes the powers of the Ombudsman as regards the examination and investigation of complaints</a:t>
            </a:r>
          </a:p>
          <a:p>
            <a:pPr>
              <a:buNone/>
            </a:pPr>
            <a:endParaRPr lang="en-IE" sz="2400" dirty="0" smtClean="0"/>
          </a:p>
          <a:p>
            <a:r>
              <a:rPr lang="en-IE" sz="2400" dirty="0" smtClean="0"/>
              <a:t>Most recent and significant amendment to this Act contained in the Ombudsman (Amendment) Act 2012</a:t>
            </a:r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548680"/>
            <a:ext cx="8258204" cy="4248473"/>
          </a:xfrm>
        </p:spPr>
        <p:txBody>
          <a:bodyPr>
            <a:noAutofit/>
          </a:bodyPr>
          <a:lstStyle/>
          <a:p>
            <a:r>
              <a:rPr lang="en-IE" sz="2400" dirty="0" smtClean="0"/>
              <a:t>Section 4 outlines the functions of the Ombudsman</a:t>
            </a:r>
          </a:p>
          <a:p>
            <a:pPr>
              <a:buNone/>
            </a:pPr>
            <a:endParaRPr lang="en-IE" sz="2400" dirty="0" smtClean="0"/>
          </a:p>
          <a:p>
            <a:r>
              <a:rPr lang="en-IE" sz="2400" dirty="0" smtClean="0"/>
              <a:t>The Ombudsman may investigate any action taken by or on behalf of a reviewable agency in the performance of administrative functions if that action has resulted in an adverse affect</a:t>
            </a:r>
          </a:p>
          <a:p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dirty="0" smtClean="0"/>
              <a:t>In addition the action must or may have been</a:t>
            </a:r>
          </a:p>
          <a:p>
            <a:pPr>
              <a:buNone/>
            </a:pPr>
            <a:endParaRPr lang="en-IE" sz="2400" dirty="0" smtClean="0"/>
          </a:p>
          <a:p>
            <a:r>
              <a:rPr lang="en-IE" sz="2400" dirty="0" smtClean="0"/>
              <a:t>taken without proper authority</a:t>
            </a:r>
          </a:p>
          <a:p>
            <a:r>
              <a:rPr lang="en-IE" sz="2400" dirty="0" smtClean="0"/>
              <a:t>taken on irrelevant grounds</a:t>
            </a:r>
          </a:p>
          <a:p>
            <a:r>
              <a:rPr lang="en-IE" sz="2400" dirty="0" smtClean="0"/>
              <a:t>the result of negligence or carelessness</a:t>
            </a:r>
          </a:p>
          <a:p>
            <a:r>
              <a:rPr lang="en-IE" sz="2400" dirty="0" smtClean="0"/>
              <a:t>based on erroneous or incomplete information</a:t>
            </a:r>
          </a:p>
          <a:p>
            <a:r>
              <a:rPr lang="en-IE" sz="2400" dirty="0" smtClean="0"/>
              <a:t>improperly discriminatory</a:t>
            </a:r>
          </a:p>
          <a:p>
            <a:r>
              <a:rPr lang="en-IE" sz="2400" dirty="0" smtClean="0"/>
              <a:t>based on an undesirable administrative practice</a:t>
            </a:r>
          </a:p>
          <a:p>
            <a:r>
              <a:rPr lang="en-IE" sz="2400" dirty="0" smtClean="0"/>
              <a:t>a failure to comply with section 4A or</a:t>
            </a:r>
          </a:p>
          <a:p>
            <a:r>
              <a:rPr lang="en-IE" sz="2400" dirty="0" smtClean="0"/>
              <a:t>otherwise contrary to fair or sound administration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548680"/>
            <a:ext cx="8186766" cy="557748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dirty="0" smtClean="0"/>
              <a:t>But the Ombudsman may decide not to investigate if ...</a:t>
            </a:r>
          </a:p>
          <a:p>
            <a:pPr>
              <a:buNone/>
            </a:pPr>
            <a:r>
              <a:rPr lang="en-IE" sz="2400" dirty="0" smtClean="0"/>
              <a:t>the action complained of is </a:t>
            </a:r>
          </a:p>
          <a:p>
            <a:r>
              <a:rPr lang="en-IE" sz="2400" dirty="0" smtClean="0"/>
              <a:t>trivial and vexatious</a:t>
            </a:r>
          </a:p>
          <a:p>
            <a:r>
              <a:rPr lang="en-IE" sz="2400" dirty="0" smtClean="0"/>
              <a:t>the complainant has insufficient interest </a:t>
            </a:r>
          </a:p>
          <a:p>
            <a:r>
              <a:rPr lang="en-IE" sz="2400" dirty="0" smtClean="0"/>
              <a:t>the complainant has not taken reasonable steps to seek redress</a:t>
            </a:r>
          </a:p>
          <a:p>
            <a:r>
              <a:rPr lang="en-IE" sz="2400" dirty="0" smtClean="0"/>
              <a:t>satisfactory measures to remedy, mitigate or alter the adverse affect have been or are proposed to be taken</a:t>
            </a:r>
          </a:p>
          <a:p>
            <a:pPr>
              <a:buNone/>
            </a:pPr>
            <a:endParaRPr lang="en-IE" sz="2400" dirty="0" smtClean="0"/>
          </a:p>
          <a:p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548680"/>
            <a:ext cx="8186766" cy="5577483"/>
          </a:xfrm>
        </p:spPr>
        <p:txBody>
          <a:bodyPr>
            <a:noAutofit/>
          </a:bodyPr>
          <a:lstStyle/>
          <a:p>
            <a:r>
              <a:rPr lang="en-IE" sz="2400" dirty="0" smtClean="0"/>
              <a:t>Section 4A outlines duty to give reasonable assistance and guidance to persons in any dealings with the reviewable agency</a:t>
            </a:r>
          </a:p>
          <a:p>
            <a:pPr>
              <a:buNone/>
            </a:pPr>
            <a:endParaRPr lang="en-IE" sz="2400" dirty="0" smtClean="0"/>
          </a:p>
          <a:p>
            <a:r>
              <a:rPr lang="en-IE" sz="2400" dirty="0" smtClean="0"/>
              <a:t>Reasonable assistance includes dealing with persons in a timely manner and providing information on any rights of appeal or review </a:t>
            </a:r>
          </a:p>
          <a:p>
            <a:endParaRPr lang="en-IE" sz="2400" dirty="0" smtClean="0"/>
          </a:p>
          <a:p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548680"/>
            <a:ext cx="8186766" cy="5577483"/>
          </a:xfrm>
        </p:spPr>
        <p:txBody>
          <a:bodyPr>
            <a:noAutofit/>
          </a:bodyPr>
          <a:lstStyle/>
          <a:p>
            <a:r>
              <a:rPr lang="en-IE" sz="2400" dirty="0" smtClean="0"/>
              <a:t>Section 5 outlines exclusions to the Ombudsman’s jurisdiction</a:t>
            </a:r>
          </a:p>
          <a:p>
            <a:pPr>
              <a:buNone/>
            </a:pPr>
            <a:endParaRPr lang="en-IE" sz="2400" dirty="0" smtClean="0"/>
          </a:p>
          <a:p>
            <a:r>
              <a:rPr lang="en-IE" sz="2400" dirty="0" smtClean="0"/>
              <a:t>These include if a person has already initiated court proceedings or has a right of appeal to another body, national security, terms and conditions of employment or where a complaint is not made within 12 months of the action occurring</a:t>
            </a:r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548681"/>
            <a:ext cx="8186766" cy="4320480"/>
          </a:xfrm>
        </p:spPr>
        <p:txBody>
          <a:bodyPr>
            <a:noAutofit/>
          </a:bodyPr>
          <a:lstStyle/>
          <a:p>
            <a:r>
              <a:rPr lang="en-IE" sz="2400" dirty="0" smtClean="0"/>
              <a:t>But in some cases the Ombudsman may still investigate an action if it appears to him or her that there are special circumstances to do so</a:t>
            </a:r>
          </a:p>
          <a:p>
            <a:endParaRPr lang="en-IE" sz="2400" dirty="0" smtClean="0"/>
          </a:p>
          <a:p>
            <a:r>
              <a:rPr lang="en-IE" sz="2400" dirty="0" smtClean="0"/>
              <a:t>For example if a complaint is received outside the 12 month limit.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7544" y="548681"/>
            <a:ext cx="8229600" cy="4320480"/>
          </a:xfrm>
        </p:spPr>
        <p:txBody>
          <a:bodyPr>
            <a:noAutofit/>
          </a:bodyPr>
          <a:lstStyle/>
          <a:p>
            <a:r>
              <a:rPr lang="en-IE" sz="2400" dirty="0" smtClean="0"/>
              <a:t>Section 6 provides that when the Ombudsman decides to carry out an investigation he or she must inform both the complainant and the reviewable agency of the results </a:t>
            </a:r>
          </a:p>
          <a:p>
            <a:endParaRPr lang="en-IE" sz="2400" dirty="0" smtClean="0"/>
          </a:p>
          <a:p>
            <a:r>
              <a:rPr lang="en-IE" sz="2400" dirty="0" smtClean="0"/>
              <a:t>The reviewable agency must be afforded an opportunity to consider the matter and make representations before any adverse finding or criticism is made</a:t>
            </a:r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548681"/>
            <a:ext cx="8258204" cy="4104456"/>
          </a:xfrm>
        </p:spPr>
        <p:txBody>
          <a:bodyPr>
            <a:noAutofit/>
          </a:bodyPr>
          <a:lstStyle/>
          <a:p>
            <a:r>
              <a:rPr lang="en-IE" sz="2400" dirty="0" smtClean="0"/>
              <a:t>Section 6(3) provides that the Ombudsman can make recommendations to the reviewable agency concerned to remedy, mitigate and alter the adverse affect</a:t>
            </a:r>
          </a:p>
          <a:p>
            <a:endParaRPr lang="en-IE" sz="2400" dirty="0" smtClean="0"/>
          </a:p>
          <a:p>
            <a:r>
              <a:rPr lang="en-IE" sz="2400" dirty="0" smtClean="0"/>
              <a:t>But also provides that the Ombudsman may make a general recommendation to other reviewable agencies in similar terms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6400800" cy="2880320"/>
          </a:xfrm>
        </p:spPr>
        <p:txBody>
          <a:bodyPr>
            <a:normAutofit/>
          </a:bodyPr>
          <a:lstStyle/>
          <a:p>
            <a:r>
              <a:rPr lang="en-IE" sz="4800" dirty="0" smtClean="0">
                <a:solidFill>
                  <a:schemeClr val="accent1">
                    <a:lumMod val="75000"/>
                  </a:schemeClr>
                </a:solidFill>
              </a:rPr>
              <a:t>Role of the Ombudsman</a:t>
            </a:r>
          </a:p>
          <a:p>
            <a:endParaRPr lang="en-IE" dirty="0" smtClean="0">
              <a:solidFill>
                <a:schemeClr val="tx1"/>
              </a:solidFill>
            </a:endParaRPr>
          </a:p>
          <a:p>
            <a:r>
              <a:rPr lang="en-IE" dirty="0" smtClean="0">
                <a:solidFill>
                  <a:schemeClr val="tx1"/>
                </a:solidFill>
              </a:rPr>
              <a:t>Bernadette McNally </a:t>
            </a:r>
          </a:p>
          <a:p>
            <a:r>
              <a:rPr lang="en-IE" dirty="0" smtClean="0">
                <a:solidFill>
                  <a:schemeClr val="tx1"/>
                </a:solidFill>
              </a:rPr>
              <a:t>Director-General</a:t>
            </a:r>
            <a:endParaRPr lang="en-I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548681"/>
            <a:ext cx="8186766" cy="4320480"/>
          </a:xfrm>
        </p:spPr>
        <p:txBody>
          <a:bodyPr>
            <a:noAutofit/>
          </a:bodyPr>
          <a:lstStyle/>
          <a:p>
            <a:r>
              <a:rPr lang="en-IE" sz="2400" dirty="0" smtClean="0"/>
              <a:t>Where it appears to the Ombudsman that a response to a recommendation is not satisfactory...</a:t>
            </a:r>
          </a:p>
          <a:p>
            <a:endParaRPr lang="en-IE" sz="2400" dirty="0" smtClean="0"/>
          </a:p>
          <a:p>
            <a:r>
              <a:rPr lang="en-IE" sz="2400" dirty="0" smtClean="0"/>
              <a:t>He or she may make a special report on the matter to the Oireachtas</a:t>
            </a:r>
          </a:p>
          <a:p>
            <a:pPr>
              <a:buNone/>
            </a:pPr>
            <a:endParaRPr lang="en-IE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548681"/>
            <a:ext cx="8186766" cy="4320480"/>
          </a:xfrm>
        </p:spPr>
        <p:txBody>
          <a:bodyPr>
            <a:noAutofit/>
          </a:bodyPr>
          <a:lstStyle/>
          <a:p>
            <a:r>
              <a:rPr lang="en-IE" sz="2400" dirty="0" smtClean="0"/>
              <a:t>Section 7 provides that the Ombudsman may require any person to furnish any information, document or thing that is relevant to an examination or investigation</a:t>
            </a:r>
          </a:p>
          <a:p>
            <a:endParaRPr lang="en-IE" sz="2400" dirty="0" smtClean="0"/>
          </a:p>
          <a:p>
            <a:r>
              <a:rPr lang="en-IE" sz="2400" dirty="0" smtClean="0"/>
              <a:t>He or she may also summons a person to attend before her to comply with that requirement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71472" y="548681"/>
            <a:ext cx="8115328" cy="4320480"/>
          </a:xfrm>
        </p:spPr>
        <p:txBody>
          <a:bodyPr>
            <a:noAutofit/>
          </a:bodyPr>
          <a:lstStyle/>
          <a:p>
            <a:r>
              <a:rPr lang="en-IE" sz="2400" dirty="0" smtClean="0"/>
              <a:t>In the event of non-compliance with this requirement</a:t>
            </a:r>
          </a:p>
          <a:p>
            <a:endParaRPr lang="en-IE" sz="2400" dirty="0" smtClean="0"/>
          </a:p>
          <a:p>
            <a:r>
              <a:rPr lang="en-IE" sz="2400" dirty="0" smtClean="0"/>
              <a:t>Section 7(c) provides that the Ombudsman may apply to the Circuit Court for an order directing compliance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548681"/>
            <a:ext cx="8186766" cy="4320479"/>
          </a:xfrm>
        </p:spPr>
        <p:txBody>
          <a:bodyPr>
            <a:noAutofit/>
          </a:bodyPr>
          <a:lstStyle/>
          <a:p>
            <a:r>
              <a:rPr lang="en-IE" sz="2400" dirty="0" smtClean="0"/>
              <a:t>Section 8 outlines how an investigation may be conducted</a:t>
            </a:r>
          </a:p>
          <a:p>
            <a:endParaRPr lang="en-IE" sz="2400" dirty="0" smtClean="0"/>
          </a:p>
          <a:p>
            <a:r>
              <a:rPr lang="en-IE" sz="2400" dirty="0" smtClean="0"/>
              <a:t>An investigation by the Ombudsman must be conducted in private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548681"/>
            <a:ext cx="8186766" cy="4248472"/>
          </a:xfrm>
        </p:spPr>
        <p:txBody>
          <a:bodyPr>
            <a:noAutofit/>
          </a:bodyPr>
          <a:lstStyle/>
          <a:p>
            <a:r>
              <a:rPr lang="en-IE" sz="2400" dirty="0" smtClean="0"/>
              <a:t>Section 8A provides that the Ombudsman may refer any question of law arising in an investigation to the High Court for determination</a:t>
            </a:r>
          </a:p>
          <a:p>
            <a:pPr>
              <a:buNone/>
            </a:pPr>
            <a:endParaRPr lang="en-IE" sz="2400" dirty="0" smtClean="0"/>
          </a:p>
          <a:p>
            <a:endParaRPr lang="en-IE" sz="2400" dirty="0" smtClean="0"/>
          </a:p>
          <a:p>
            <a:pPr>
              <a:buNone/>
            </a:pPr>
            <a:endParaRPr lang="en-IE" sz="2400" dirty="0" smtClean="0"/>
          </a:p>
          <a:p>
            <a:pPr>
              <a:buNone/>
            </a:pPr>
            <a:endParaRPr lang="en-IE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85720" y="548681"/>
            <a:ext cx="8401080" cy="4320480"/>
          </a:xfrm>
        </p:spPr>
        <p:txBody>
          <a:bodyPr>
            <a:noAutofit/>
          </a:bodyPr>
          <a:lstStyle/>
          <a:p>
            <a:r>
              <a:rPr lang="en-IE" sz="2400" dirty="0" smtClean="0"/>
              <a:t>Two Schedules to the Act</a:t>
            </a:r>
          </a:p>
          <a:p>
            <a:pPr>
              <a:buNone/>
            </a:pPr>
            <a:endParaRPr lang="en-IE" sz="2400" dirty="0" smtClean="0"/>
          </a:p>
          <a:p>
            <a:r>
              <a:rPr lang="en-IE" sz="2400" dirty="0" smtClean="0"/>
              <a:t>Agencies will no longer be listed as being within remit and reviewable</a:t>
            </a:r>
          </a:p>
          <a:p>
            <a:endParaRPr lang="en-IE" sz="2400" dirty="0" smtClean="0"/>
          </a:p>
          <a:p>
            <a:r>
              <a:rPr lang="en-IE" sz="2400" dirty="0" smtClean="0"/>
              <a:t>Instead there is the First Schedule Part I and the First Schedule Part 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548681"/>
            <a:ext cx="8186766" cy="4320480"/>
          </a:xfrm>
        </p:spPr>
        <p:txBody>
          <a:bodyPr>
            <a:noAutofit/>
          </a:bodyPr>
          <a:lstStyle/>
          <a:p>
            <a:r>
              <a:rPr lang="en-IE" sz="2400" dirty="0" smtClean="0"/>
              <a:t>Part I of the First Schedule lists 9 categories of reviewable agencies</a:t>
            </a:r>
          </a:p>
          <a:p>
            <a:endParaRPr lang="en-IE" sz="2400" dirty="0" smtClean="0"/>
          </a:p>
          <a:p>
            <a:r>
              <a:rPr lang="en-IE" sz="2400" dirty="0" smtClean="0"/>
              <a:t>These include government departments, agencies established under statute, agencies with statutory functions and higher education institutions in receipt of public funding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548681"/>
            <a:ext cx="8258204" cy="4320480"/>
          </a:xfrm>
        </p:spPr>
        <p:txBody>
          <a:bodyPr>
            <a:noAutofit/>
          </a:bodyPr>
          <a:lstStyle/>
          <a:p>
            <a:r>
              <a:rPr lang="en-IE" sz="2400" dirty="0" smtClean="0"/>
              <a:t>Part II of the First Schedule lists agencies partially within remit</a:t>
            </a:r>
          </a:p>
          <a:p>
            <a:endParaRPr lang="en-IE" sz="2400" dirty="0" smtClean="0"/>
          </a:p>
          <a:p>
            <a:r>
              <a:rPr lang="en-IE" sz="2400" dirty="0" smtClean="0"/>
              <a:t>Ombudsman’s remit or exclusion is specified for each agency listed in Part II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548681"/>
            <a:ext cx="8186766" cy="4320480"/>
          </a:xfrm>
        </p:spPr>
        <p:txBody>
          <a:bodyPr>
            <a:noAutofit/>
          </a:bodyPr>
          <a:lstStyle/>
          <a:p>
            <a:r>
              <a:rPr lang="en-IE" sz="2400" dirty="0" smtClean="0"/>
              <a:t>Second Schedule lists exempt agencies not subject to the Ombudsman’s jurisdiction</a:t>
            </a:r>
          </a:p>
          <a:p>
            <a:pPr>
              <a:buNone/>
            </a:pPr>
            <a:endParaRPr lang="en-IE" sz="2400" dirty="0" smtClean="0"/>
          </a:p>
          <a:p>
            <a:r>
              <a:rPr lang="en-IE" sz="2400" dirty="0" smtClean="0"/>
              <a:t>Agencies can be added to or deleted from this Schedule by Ministerial order</a:t>
            </a:r>
          </a:p>
          <a:p>
            <a:pPr>
              <a:buNone/>
            </a:pPr>
            <a:endParaRPr lang="en-IE" sz="2400" dirty="0" smtClean="0"/>
          </a:p>
          <a:p>
            <a:pPr>
              <a:buNone/>
            </a:pPr>
            <a:endParaRPr lang="en-IE" sz="2400" dirty="0" smtClean="0"/>
          </a:p>
          <a:p>
            <a:pPr>
              <a:buNone/>
            </a:pPr>
            <a:endParaRPr lang="en-IE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1686049"/>
          </a:xfrm>
        </p:spPr>
        <p:txBody>
          <a:bodyPr anchor="t" anchorCtr="0">
            <a:noAutofit/>
          </a:bodyPr>
          <a:lstStyle/>
          <a:p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>The Ombudsman and </a:t>
            </a:r>
            <a:b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>The Disability Act 2005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IE" dirty="0" smtClean="0"/>
              <a:t>The Ombudsman’s Role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3701008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Part of democratic society		</a:t>
            </a:r>
          </a:p>
          <a:p>
            <a:r>
              <a:rPr lang="en-US" sz="2400" dirty="0" smtClean="0"/>
              <a:t>Part of the checks and balances that hold public bodies accountable</a:t>
            </a:r>
          </a:p>
          <a:p>
            <a:r>
              <a:rPr lang="en-US" sz="2400" dirty="0" smtClean="0"/>
              <a:t>Other than legal routes, last port of call for citizens  </a:t>
            </a:r>
          </a:p>
          <a:p>
            <a:pPr lvl="0"/>
            <a:r>
              <a:rPr lang="en-US" sz="2400" dirty="0" smtClean="0"/>
              <a:t>Inquisitorial function, conciliatory versus adversarial approach	</a:t>
            </a:r>
            <a:r>
              <a:rPr lang="en-US" sz="3600" dirty="0" smtClean="0"/>
              <a:t>		</a:t>
            </a:r>
            <a:endParaRPr lang="en-IE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548681"/>
            <a:ext cx="8463884" cy="4320480"/>
          </a:xfrm>
        </p:spPr>
        <p:txBody>
          <a:bodyPr>
            <a:noAutofit/>
          </a:bodyPr>
          <a:lstStyle/>
          <a:p>
            <a:r>
              <a:rPr lang="en-IE" sz="2400" dirty="0" smtClean="0">
                <a:cs typeface="Times New Roman" pitchFamily="18" charset="0"/>
              </a:rPr>
              <a:t>“the head of the body shall ensure—”</a:t>
            </a:r>
          </a:p>
          <a:p>
            <a:pPr marL="536575">
              <a:buFont typeface="Wingdings" pitchFamily="2" charset="2"/>
              <a:buChar char="ü"/>
            </a:pPr>
            <a:r>
              <a:rPr lang="en-IE" sz="2400" dirty="0" smtClean="0">
                <a:cs typeface="Times New Roman" pitchFamily="18" charset="0"/>
              </a:rPr>
              <a:t>Access to public buildings [Section 25]</a:t>
            </a:r>
          </a:p>
          <a:p>
            <a:pPr marL="536575">
              <a:buFont typeface="Wingdings" pitchFamily="2" charset="2"/>
              <a:buChar char="ü"/>
            </a:pPr>
            <a:r>
              <a:rPr lang="en-IE" sz="2400" dirty="0" smtClean="0">
                <a:cs typeface="Times New Roman" pitchFamily="18" charset="0"/>
              </a:rPr>
              <a:t>Access to services, etc. [Section 26]</a:t>
            </a:r>
          </a:p>
          <a:p>
            <a:pPr marL="536575">
              <a:buFont typeface="Wingdings" pitchFamily="2" charset="2"/>
              <a:buChar char="ü"/>
            </a:pPr>
            <a:r>
              <a:rPr lang="en-IE" sz="2400" dirty="0" smtClean="0">
                <a:cs typeface="Times New Roman" pitchFamily="18" charset="0"/>
              </a:rPr>
              <a:t>Accessibility of services supplied to a public body [Section 27]</a:t>
            </a:r>
          </a:p>
          <a:p>
            <a:pPr marL="536575">
              <a:buFont typeface="Wingdings" pitchFamily="2" charset="2"/>
              <a:buChar char="ü"/>
            </a:pPr>
            <a:r>
              <a:rPr lang="en-IE" sz="2400" dirty="0" smtClean="0">
                <a:cs typeface="Times New Roman" pitchFamily="18" charset="0"/>
              </a:rPr>
              <a:t>Access to information [Section 28]</a:t>
            </a:r>
          </a:p>
          <a:p>
            <a:pPr marL="536575">
              <a:buFont typeface="Wingdings" pitchFamily="2" charset="2"/>
              <a:buChar char="ü"/>
            </a:pPr>
            <a:r>
              <a:rPr lang="en-IE" sz="2400" dirty="0" smtClean="0">
                <a:cs typeface="Times New Roman" pitchFamily="18" charset="0"/>
              </a:rPr>
              <a:t>Access to heritage sites [Section 29]</a:t>
            </a:r>
          </a:p>
          <a:p>
            <a:endParaRPr lang="en-IE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IE" sz="2400" dirty="0" smtClean="0">
                <a:cs typeface="Times New Roman" pitchFamily="18" charset="0"/>
              </a:rPr>
              <a:t>Where appropriate, comply with the programme of the measures set out in Sectoral Plans [Sections 31 to 37]</a:t>
            </a:r>
            <a:endParaRPr lang="en-IE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None/>
            </a:pPr>
            <a:endParaRPr lang="en-IE" sz="2400" dirty="0" smtClean="0"/>
          </a:p>
          <a:p>
            <a:pPr>
              <a:buNone/>
            </a:pPr>
            <a:endParaRPr lang="en-IE" sz="2400" dirty="0" smtClean="0"/>
          </a:p>
          <a:p>
            <a:pPr>
              <a:buNone/>
            </a:pPr>
            <a:endParaRPr lang="en-IE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548681"/>
            <a:ext cx="8258204" cy="4320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E" sz="2400" dirty="0" smtClean="0">
                <a:latin typeface="Calibri" pitchFamily="34" charset="0"/>
                <a:cs typeface="Times New Roman" pitchFamily="18" charset="0"/>
              </a:rPr>
              <a:t>Section 26(2) provides that each public body must have at least one Access Officer “to provide or arrange for and co-ordinate the provision of assistance and guidance to persons with disabilities in accessing its services”</a:t>
            </a:r>
          </a:p>
          <a:p>
            <a:pPr marL="0" indent="0">
              <a:buFont typeface="Wingdings" pitchFamily="2" charset="2"/>
              <a:buChar char="ü"/>
            </a:pPr>
            <a:endParaRPr lang="en-IE" sz="2400" dirty="0" smtClean="0">
              <a:latin typeface="Calibri" pitchFamily="34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Char char="ü"/>
            </a:pPr>
            <a:r>
              <a:rPr lang="en-IE" sz="2400" dirty="0" smtClean="0">
                <a:latin typeface="Calibri" pitchFamily="34" charset="0"/>
                <a:cs typeface="Times New Roman" pitchFamily="18" charset="0"/>
              </a:rPr>
              <a:t>Ensure Access Officers understand their role</a:t>
            </a:r>
          </a:p>
          <a:p>
            <a:pPr marL="0" indent="0">
              <a:buFont typeface="Wingdings" pitchFamily="2" charset="2"/>
              <a:buChar char="ü"/>
            </a:pPr>
            <a:r>
              <a:rPr lang="en-IE" sz="2400" dirty="0" smtClean="0">
                <a:latin typeface="Calibri" pitchFamily="34" charset="0"/>
                <a:cs typeface="Times New Roman" pitchFamily="18" charset="0"/>
              </a:rPr>
              <a:t>Publish the name and contact details for Access   </a:t>
            </a:r>
          </a:p>
          <a:p>
            <a:pPr marL="0" indent="0">
              <a:buNone/>
            </a:pPr>
            <a:r>
              <a:rPr lang="en-IE" sz="2400" dirty="0" smtClean="0">
                <a:latin typeface="Calibri" pitchFamily="34" charset="0"/>
                <a:cs typeface="Times New Roman" pitchFamily="18" charset="0"/>
              </a:rPr>
              <a:t>    Officers</a:t>
            </a:r>
          </a:p>
          <a:p>
            <a:pPr marL="261938" indent="-261938">
              <a:buFont typeface="Wingdings" pitchFamily="2" charset="2"/>
              <a:buChar char="ü"/>
            </a:pPr>
            <a:r>
              <a:rPr lang="en-IE" sz="2400" dirty="0" smtClean="0">
                <a:latin typeface="Calibri" pitchFamily="34" charset="0"/>
                <a:cs typeface="Times New Roman" pitchFamily="18" charset="0"/>
              </a:rPr>
              <a:t>Circulate information about the role of, and contact details for their Access Officers  to all staff </a:t>
            </a:r>
            <a:endParaRPr lang="en-IE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548680"/>
            <a:ext cx="8258204" cy="55774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IE" sz="2400" dirty="0" smtClean="0">
                <a:latin typeface="Calibri" pitchFamily="34" charset="0"/>
                <a:cs typeface="Times New Roman" pitchFamily="18" charset="0"/>
              </a:rPr>
              <a:t>Section 38 provides that a person has the right to make a complaint to a public body in relation to the failure of the body to comply with sections 25, 26, 27, 28 or 29</a:t>
            </a:r>
          </a:p>
          <a:p>
            <a:pPr>
              <a:buNone/>
            </a:pPr>
            <a:endParaRPr lang="en-IE" sz="2400" dirty="0" smtClean="0">
              <a:latin typeface="Calibri" pitchFamily="34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IE" sz="2400" dirty="0" smtClean="0">
                <a:latin typeface="Calibri" pitchFamily="34" charset="0"/>
                <a:cs typeface="Times New Roman" pitchFamily="18" charset="0"/>
              </a:rPr>
              <a:t>Section 39 (5) provides that Public bodies must </a:t>
            </a:r>
            <a:r>
              <a:rPr lang="en-IE" sz="2400" u="sng" dirty="0" smtClean="0">
                <a:latin typeface="Calibri" pitchFamily="34" charset="0"/>
                <a:cs typeface="Times New Roman" pitchFamily="18" charset="0"/>
              </a:rPr>
              <a:t>publish</a:t>
            </a:r>
            <a:r>
              <a:rPr lang="en-IE" sz="2400" dirty="0" smtClean="0">
                <a:latin typeface="Calibri" pitchFamily="34" charset="0"/>
                <a:cs typeface="Times New Roman" pitchFamily="18" charset="0"/>
              </a:rPr>
              <a:t> procedures in relation to the making and investigation of complaints</a:t>
            </a:r>
          </a:p>
          <a:p>
            <a:pPr>
              <a:buNone/>
            </a:pPr>
            <a:endParaRPr lang="en-IE" sz="2400" dirty="0" smtClean="0">
              <a:latin typeface="Calibri" pitchFamily="34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IE" sz="2400" dirty="0" smtClean="0">
                <a:latin typeface="Calibri" pitchFamily="34" charset="0"/>
                <a:cs typeface="Times New Roman" pitchFamily="18" charset="0"/>
              </a:rPr>
              <a:t>... furnish a copy of the report of an investigation of a complaint to the head of the public body concerned </a:t>
            </a:r>
            <a:r>
              <a:rPr lang="en-IE" sz="2400" u="sng" dirty="0" smtClean="0">
                <a:latin typeface="Calibri" pitchFamily="34" charset="0"/>
                <a:cs typeface="Times New Roman" pitchFamily="18" charset="0"/>
              </a:rPr>
              <a:t>and</a:t>
            </a:r>
            <a:r>
              <a:rPr lang="en-IE" sz="2400" dirty="0" smtClean="0">
                <a:latin typeface="Calibri" pitchFamily="34" charset="0"/>
                <a:cs typeface="Times New Roman" pitchFamily="18" charset="0"/>
              </a:rPr>
              <a:t> to the person who made the complaint </a:t>
            </a:r>
          </a:p>
          <a:p>
            <a:endParaRPr lang="en-IE" sz="2400" dirty="0" smtClean="0"/>
          </a:p>
          <a:p>
            <a:pPr>
              <a:buNone/>
            </a:pPr>
            <a:endParaRPr lang="en-IE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60648"/>
            <a:ext cx="2448272" cy="13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2204864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dirty="0" smtClean="0">
                <a:latin typeface="+mj-lt"/>
              </a:rPr>
              <a:t>Ombudsman (Amendment) Act 2012 </a:t>
            </a:r>
          </a:p>
          <a:p>
            <a:pPr algn="ctr"/>
            <a:r>
              <a:rPr lang="en-IE" sz="3600" dirty="0" smtClean="0">
                <a:latin typeface="+mj-lt"/>
              </a:rPr>
              <a:t>Information Seminars</a:t>
            </a:r>
            <a:endParaRPr lang="en-IE" sz="36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5445224"/>
            <a:ext cx="439248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GB" dirty="0" smtClean="0">
                <a:solidFill>
                  <a:schemeClr val="bg1"/>
                </a:solidFill>
              </a:rPr>
              <a:t>Website: www.ombudsman.gov.ie</a:t>
            </a:r>
          </a:p>
          <a:p>
            <a:pPr algn="r"/>
            <a:r>
              <a:rPr lang="en-GB" dirty="0" smtClean="0">
                <a:solidFill>
                  <a:schemeClr val="bg1"/>
                </a:solidFill>
              </a:rPr>
              <a:t>Twitter: @</a:t>
            </a:r>
            <a:r>
              <a:rPr lang="en-GB" dirty="0" err="1" smtClean="0">
                <a:solidFill>
                  <a:schemeClr val="bg1"/>
                </a:solidFill>
              </a:rPr>
              <a:t>OfficeOmbudsman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3600400"/>
          </a:xfrm>
        </p:spPr>
        <p:txBody>
          <a:bodyPr anchor="t" anchorCtr="0">
            <a:noAutofit/>
          </a:bodyPr>
          <a:lstStyle/>
          <a:p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>The Ombudsman and Reviewable Agencies: </a:t>
            </a:r>
            <a:b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>How we will work with you</a:t>
            </a:r>
            <a:b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sz="2400" b="1" i="1" dirty="0" smtClean="0"/>
              <a:t>Richie </a:t>
            </a:r>
            <a:r>
              <a:rPr lang="en-IE" sz="2400" b="1" i="1" dirty="0" err="1" smtClean="0"/>
              <a:t>Philpott</a:t>
            </a:r>
            <a:r>
              <a:rPr lang="en-IE" sz="2400" b="1" i="1" dirty="0" smtClean="0"/>
              <a:t>, Investigator,</a:t>
            </a:r>
            <a:r>
              <a:rPr lang="en-IE" sz="2400" i="1" dirty="0" smtClean="0"/>
              <a:t/>
            </a:r>
            <a:br>
              <a:rPr lang="en-IE" sz="2400" i="1" dirty="0" smtClean="0"/>
            </a:br>
            <a:r>
              <a:rPr lang="en-IE" sz="2400" i="1" dirty="0" smtClean="0"/>
              <a:t>Strategic Lead for VECs and Institutes of Technology</a:t>
            </a:r>
            <a:br>
              <a:rPr lang="en-IE" sz="2400" i="1" dirty="0" smtClean="0"/>
            </a:br>
            <a:r>
              <a:rPr lang="en-IE" sz="2400" i="1" dirty="0" smtClean="0"/>
              <a:t>and</a:t>
            </a:r>
            <a:br>
              <a:rPr lang="en-IE" sz="2400" i="1" dirty="0" smtClean="0"/>
            </a:br>
            <a:r>
              <a:rPr lang="en-IE" sz="2400" b="1" i="1" dirty="0" err="1" smtClean="0"/>
              <a:t>Ciara</a:t>
            </a:r>
            <a:r>
              <a:rPr lang="en-IE" sz="2400" b="1" i="1" dirty="0" smtClean="0"/>
              <a:t> Burns, Investigator,</a:t>
            </a:r>
            <a:r>
              <a:rPr lang="en-IE" sz="2400" i="1" dirty="0" smtClean="0"/>
              <a:t/>
            </a:r>
            <a:br>
              <a:rPr lang="en-IE" sz="2400" i="1" dirty="0" smtClean="0"/>
            </a:br>
            <a:r>
              <a:rPr lang="en-IE" sz="2400" i="1" dirty="0" smtClean="0"/>
              <a:t>Strategic Lead for Universities and other Education Bodies</a:t>
            </a:r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24936" cy="720080"/>
          </a:xfrm>
        </p:spPr>
        <p:txBody>
          <a:bodyPr anchor="t" anchorCtr="0">
            <a:normAutofit/>
          </a:bodyPr>
          <a:lstStyle/>
          <a:p>
            <a:pPr algn="l"/>
            <a:r>
              <a:rPr lang="en-IE" sz="2800" b="1" dirty="0" smtClean="0"/>
              <a:t>How the Ombudsman works with Reviewable Agencies</a:t>
            </a:r>
            <a:endParaRPr lang="en-IE" sz="2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888433"/>
          </a:xfrm>
        </p:spPr>
        <p:txBody>
          <a:bodyPr>
            <a:noAutofit/>
          </a:bodyPr>
          <a:lstStyle/>
          <a:p>
            <a:r>
              <a:rPr lang="en-US" sz="2400" dirty="0" smtClean="0"/>
              <a:t>Not </a:t>
            </a:r>
            <a:r>
              <a:rPr lang="en-US" sz="2400" dirty="0"/>
              <a:t>an advocate for either </a:t>
            </a:r>
            <a:r>
              <a:rPr lang="en-US" sz="2400" dirty="0" smtClean="0"/>
              <a:t>party</a:t>
            </a:r>
          </a:p>
          <a:p>
            <a:r>
              <a:rPr lang="en-US" sz="2400" dirty="0" smtClean="0"/>
              <a:t>Not a mediator</a:t>
            </a:r>
          </a:p>
          <a:p>
            <a:r>
              <a:rPr lang="en-US" sz="2400" dirty="0" smtClean="0"/>
              <a:t>Independent </a:t>
            </a:r>
            <a:endParaRPr lang="en-IE" sz="2400" dirty="0"/>
          </a:p>
          <a:p>
            <a:r>
              <a:rPr lang="en-IE" sz="2400" dirty="0"/>
              <a:t>Inquisitorial </a:t>
            </a:r>
            <a:r>
              <a:rPr lang="en-IE" sz="2400" dirty="0" smtClean="0"/>
              <a:t>rather </a:t>
            </a:r>
            <a:r>
              <a:rPr lang="en-IE" sz="2400" dirty="0"/>
              <a:t>than </a:t>
            </a:r>
            <a:r>
              <a:rPr lang="en-IE" sz="2400" dirty="0" smtClean="0"/>
              <a:t>adversarial approach</a:t>
            </a:r>
          </a:p>
          <a:p>
            <a:r>
              <a:rPr lang="en-IE" sz="2400" dirty="0"/>
              <a:t>Many complaints resolved </a:t>
            </a:r>
            <a:r>
              <a:rPr lang="en-IE" sz="2400" dirty="0" smtClean="0"/>
              <a:t>informally</a:t>
            </a:r>
          </a:p>
          <a:p>
            <a:r>
              <a:rPr lang="en-IE" sz="2400" dirty="0" smtClean="0"/>
              <a:t>Ombudsman may set own procedures  – preference for informal resolution</a:t>
            </a:r>
            <a:endParaRPr lang="en-IE" sz="2400" dirty="0"/>
          </a:p>
          <a:p>
            <a:endParaRPr lang="en-IE" sz="2400" dirty="0"/>
          </a:p>
          <a:p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erspector Horizontal Funnel" descr="PERF9D3.tmp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3000" contrast="22000"/>
          </a:blip>
          <a:stretch>
            <a:fillRect/>
          </a:stretch>
        </p:blipFill>
        <p:spPr bwMode="auto">
          <a:xfrm>
            <a:off x="1763688" y="1844824"/>
            <a:ext cx="6336704" cy="4608512"/>
          </a:xfrm>
          <a:prstGeom prst="rect">
            <a:avLst/>
          </a:prstGeom>
          <a:solidFill>
            <a:srgbClr val="000000">
              <a:alpha val="0"/>
            </a:srgbClr>
          </a:solidFill>
          <a:ln w="9525" cmpd="sng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60649"/>
            <a:ext cx="8064896" cy="720080"/>
          </a:xfrm>
        </p:spPr>
        <p:txBody>
          <a:bodyPr anchor="t" anchorCtr="0">
            <a:normAutofit/>
          </a:bodyPr>
          <a:lstStyle/>
          <a:p>
            <a:pPr algn="l"/>
            <a:r>
              <a:rPr lang="en-IE" sz="3600" dirty="0" smtClean="0"/>
              <a:t>Office of the Ombudsman: Our Process</a:t>
            </a:r>
            <a:endParaRPr lang="en-IE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1560" y="1196752"/>
            <a:ext cx="7848872" cy="1440160"/>
          </a:xfrm>
        </p:spPr>
        <p:txBody>
          <a:bodyPr/>
          <a:lstStyle/>
          <a:p>
            <a:pPr algn="l"/>
            <a:r>
              <a:rPr lang="en-IE" sz="2400" dirty="0" smtClean="0">
                <a:solidFill>
                  <a:schemeClr val="accent1">
                    <a:lumMod val="75000"/>
                  </a:schemeClr>
                </a:solidFill>
              </a:rPr>
              <a:t>Process has 4 stages – corresponding Units at Office</a:t>
            </a:r>
          </a:p>
          <a:p>
            <a:pPr algn="l"/>
            <a:r>
              <a:rPr lang="en-IE" sz="2400" dirty="0" smtClean="0">
                <a:solidFill>
                  <a:schemeClr val="accent1">
                    <a:lumMod val="75000"/>
                  </a:schemeClr>
                </a:solidFill>
              </a:rPr>
              <a:t>Not every case progresses through every stage</a:t>
            </a:r>
          </a:p>
          <a:p>
            <a:pPr algn="l"/>
            <a:r>
              <a:rPr lang="en-IE" sz="2400" dirty="0" smtClean="0">
                <a:solidFill>
                  <a:schemeClr val="accent1">
                    <a:lumMod val="75000"/>
                  </a:schemeClr>
                </a:solidFill>
              </a:rPr>
              <a:t>We aim for the earliest resolution possible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400506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 dirty="0"/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755576" y="2708920"/>
            <a:ext cx="1224136" cy="2376264"/>
          </a:xfrm>
          <a:prstGeom prst="rect">
            <a:avLst/>
          </a:prstGeom>
          <a:noFill/>
          <a:ln w="9525" cmpd="dbl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en-IE" sz="1400" dirty="0" smtClean="0"/>
              <a:t>Phone </a:t>
            </a:r>
          </a:p>
          <a:p>
            <a:pPr>
              <a:lnSpc>
                <a:spcPct val="150000"/>
              </a:lnSpc>
            </a:pPr>
            <a:r>
              <a:rPr lang="en-IE" sz="1400" dirty="0" smtClean="0"/>
              <a:t>Personal Caller</a:t>
            </a:r>
            <a:endParaRPr lang="en-IE" sz="1400" dirty="0"/>
          </a:p>
          <a:p>
            <a:pPr>
              <a:lnSpc>
                <a:spcPct val="150000"/>
              </a:lnSpc>
            </a:pPr>
            <a:r>
              <a:rPr lang="en-IE" sz="1400" dirty="0" smtClean="0"/>
              <a:t>Post</a:t>
            </a:r>
          </a:p>
          <a:p>
            <a:pPr>
              <a:lnSpc>
                <a:spcPct val="150000"/>
              </a:lnSpc>
            </a:pPr>
            <a:r>
              <a:rPr lang="en-IE" sz="1400" dirty="0" smtClean="0"/>
              <a:t>CICs</a:t>
            </a:r>
          </a:p>
          <a:p>
            <a:pPr>
              <a:lnSpc>
                <a:spcPct val="150000"/>
              </a:lnSpc>
            </a:pPr>
            <a:r>
              <a:rPr lang="en-IE" sz="1400" dirty="0" smtClean="0"/>
              <a:t>Email</a:t>
            </a:r>
          </a:p>
          <a:p>
            <a:pPr>
              <a:lnSpc>
                <a:spcPct val="150000"/>
              </a:lnSpc>
            </a:pPr>
            <a:r>
              <a:rPr lang="en-IE" sz="1400" dirty="0" smtClean="0"/>
              <a:t>Website</a:t>
            </a:r>
            <a:endParaRPr lang="en-IE" sz="1400" dirty="0"/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123729" y="2490263"/>
            <a:ext cx="4320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IE" sz="1600" dirty="0"/>
          </a:p>
        </p:txBody>
      </p:sp>
      <p:sp>
        <p:nvSpPr>
          <p:cNvPr id="8" name="TextBox 7"/>
          <p:cNvSpPr txBox="1"/>
          <p:nvPr/>
        </p:nvSpPr>
        <p:spPr>
          <a:xfrm flipV="1">
            <a:off x="2339752" y="307825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E"/>
          </a:p>
        </p:txBody>
      </p:sp>
      <p:sp>
        <p:nvSpPr>
          <p:cNvPr id="9" name="Line 22"/>
          <p:cNvSpPr>
            <a:spLocks noChangeShapeType="1"/>
          </p:cNvSpPr>
          <p:nvPr/>
        </p:nvSpPr>
        <p:spPr bwMode="auto">
          <a:xfrm flipV="1">
            <a:off x="1907704" y="3789040"/>
            <a:ext cx="648071" cy="1"/>
          </a:xfrm>
          <a:prstGeom prst="line">
            <a:avLst/>
          </a:prstGeom>
          <a:noFill/>
          <a:ln w="12700">
            <a:solidFill>
              <a:srgbClr val="0000FF"/>
            </a:solidFill>
            <a:round/>
            <a:headEnd/>
            <a:tailEnd type="triangle" w="med" len="med"/>
          </a:ln>
        </p:spPr>
        <p:txBody>
          <a:bodyPr wrap="none" lIns="21600" rIns="216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IE" sz="1800" kern="0">
              <a:solidFill>
                <a:sysClr val="windowText" lastClr="000000"/>
              </a:solidFill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 anchor="t" anchorCtr="0">
            <a:noAutofit/>
          </a:bodyPr>
          <a:lstStyle/>
          <a:p>
            <a:pPr algn="l"/>
            <a:r>
              <a:rPr lang="en-IE" sz="3600" dirty="0" smtClean="0"/>
              <a:t>Cases Closed at Each Stage</a:t>
            </a:r>
            <a:r>
              <a:rPr lang="en-IE" dirty="0" smtClean="0"/>
              <a:t/>
            </a:r>
            <a:br>
              <a:rPr lang="en-IE" dirty="0" smtClean="0"/>
            </a:br>
            <a:r>
              <a:rPr lang="en-IE" sz="2400" dirty="0" smtClean="0"/>
              <a:t>2012 – Including those which had not been to internal appeal</a:t>
            </a:r>
            <a:endParaRPr lang="en-IE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95536" y="126876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 anchor="t" anchorCtr="0">
            <a:noAutofit/>
          </a:bodyPr>
          <a:lstStyle/>
          <a:p>
            <a:pPr algn="l"/>
            <a:r>
              <a:rPr lang="en-IE" sz="3600" dirty="0" smtClean="0"/>
              <a:t>Cases Closed at Each Stage</a:t>
            </a:r>
            <a:br>
              <a:rPr lang="en-IE" sz="3600" dirty="0" smtClean="0"/>
            </a:br>
            <a:r>
              <a:rPr lang="en-IE" sz="2400" dirty="0" smtClean="0"/>
              <a:t>2012 – </a:t>
            </a:r>
            <a:r>
              <a:rPr lang="en-IE" sz="2400" b="1" dirty="0" smtClean="0"/>
              <a:t>Excluding </a:t>
            </a:r>
            <a:r>
              <a:rPr lang="en-IE" sz="2400" dirty="0" smtClean="0"/>
              <a:t>those which had not been to internal appeal</a:t>
            </a:r>
            <a:endParaRPr lang="en-IE" sz="24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67544" y="1340768"/>
          <a:ext cx="8229600" cy="4464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604448" cy="576064"/>
          </a:xfrm>
        </p:spPr>
        <p:txBody>
          <a:bodyPr anchor="t" anchorCtr="0">
            <a:noAutofit/>
          </a:bodyPr>
          <a:lstStyle/>
          <a:p>
            <a:pPr algn="l"/>
            <a:r>
              <a:rPr lang="en-IE" sz="2800" b="1" dirty="0" smtClean="0"/>
              <a:t>How the Ombudsman works with Reviewable Agencies</a:t>
            </a:r>
            <a:endParaRPr lang="en-IE" sz="2800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9552" y="908720"/>
            <a:ext cx="8280920" cy="4104456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en-IE" sz="2400" b="1" dirty="0" smtClean="0">
                <a:solidFill>
                  <a:schemeClr val="accent1">
                    <a:lumMod val="75000"/>
                  </a:schemeClr>
                </a:solidFill>
              </a:rPr>
              <a:t>Enquiries Unit: </a:t>
            </a:r>
            <a:endParaRPr lang="en-IE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lvl="0"/>
            <a:r>
              <a:rPr lang="en-IE" sz="2400" dirty="0" smtClean="0"/>
              <a:t>General queries (remit etc.)</a:t>
            </a:r>
          </a:p>
          <a:p>
            <a:pPr lvl="0"/>
            <a:r>
              <a:rPr lang="en-IE" sz="2400" dirty="0" smtClean="0"/>
              <a:t>Has complaint been through agency’s internal complaints procedure?</a:t>
            </a:r>
          </a:p>
          <a:p>
            <a:pPr lvl="0"/>
            <a:r>
              <a:rPr lang="en-IE" sz="2400" dirty="0" smtClean="0"/>
              <a:t>Establish that the agency and issue complained of are in remit</a:t>
            </a:r>
          </a:p>
          <a:p>
            <a:pPr lvl="0"/>
            <a:r>
              <a:rPr lang="en-IE" sz="2400" dirty="0" smtClean="0"/>
              <a:t>Complaint is registered</a:t>
            </a:r>
          </a:p>
          <a:p>
            <a:pPr lvl="0"/>
            <a:r>
              <a:rPr lang="en-IE" sz="2400" dirty="0" smtClean="0"/>
              <a:t>Moves to </a:t>
            </a:r>
            <a:r>
              <a:rPr lang="en-IE" sz="2400" dirty="0" smtClean="0">
                <a:solidFill>
                  <a:schemeClr val="tx2"/>
                </a:solidFill>
              </a:rPr>
              <a:t>Assessment Unit</a:t>
            </a:r>
          </a:p>
          <a:p>
            <a:pPr marL="0" indent="0">
              <a:spcAft>
                <a:spcPts val="600"/>
              </a:spcAft>
            </a:pPr>
            <a:endParaRPr lang="en-IE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IE" dirty="0" smtClean="0"/>
              <a:t>Approach to complaints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568952" cy="3701008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Examine if there is maladministration and adverse affect</a:t>
            </a:r>
          </a:p>
          <a:p>
            <a:pPr lvl="0"/>
            <a:r>
              <a:rPr lang="en-US" sz="2400" dirty="0" smtClean="0"/>
              <a:t>If there is: </a:t>
            </a:r>
          </a:p>
          <a:p>
            <a:pPr lvl="1"/>
            <a:r>
              <a:rPr lang="en-US" sz="2400" dirty="0" smtClean="0"/>
              <a:t>determine appropriate redress</a:t>
            </a:r>
          </a:p>
          <a:p>
            <a:pPr lvl="1"/>
            <a:r>
              <a:rPr lang="en-US" sz="2400" dirty="0" smtClean="0"/>
              <a:t>ensure learning and prevent recurrence</a:t>
            </a:r>
          </a:p>
          <a:p>
            <a:r>
              <a:rPr lang="en-US" sz="2400" dirty="0" smtClean="0"/>
              <a:t>First and foremost a complaint handler but secondary role to drive improvement in public administration (sometimes systemically)</a:t>
            </a:r>
            <a:endParaRPr lang="en-IE" sz="2400" dirty="0" smtClean="0"/>
          </a:p>
          <a:p>
            <a:r>
              <a:rPr lang="en-US" sz="2400" dirty="0" smtClean="0"/>
              <a:t>Not an advocate for either party</a:t>
            </a:r>
            <a:endParaRPr lang="en-IE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39552" y="332656"/>
            <a:ext cx="8604448" cy="57606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the Ombudsman works with Reviewable Agencies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11560" y="908720"/>
            <a:ext cx="8208912" cy="4176464"/>
          </a:xfr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IE" sz="2400" b="1" dirty="0" smtClean="0">
                <a:solidFill>
                  <a:schemeClr val="accent1">
                    <a:lumMod val="75000"/>
                  </a:schemeClr>
                </a:solidFill>
              </a:rPr>
              <a:t>Assessment Unit: </a:t>
            </a:r>
          </a:p>
          <a:p>
            <a:r>
              <a:rPr lang="en-IE" sz="2400" dirty="0" smtClean="0"/>
              <a:t>First Contact for Reviewable Agencies</a:t>
            </a:r>
          </a:p>
          <a:p>
            <a:pPr lvl="0">
              <a:buFont typeface="Arial" pitchFamily="34" charset="0"/>
              <a:buChar char="•"/>
            </a:pPr>
            <a:r>
              <a:rPr lang="en-IE" sz="2400" dirty="0" smtClean="0"/>
              <a:t>“Triage” system – detailed screening</a:t>
            </a:r>
          </a:p>
          <a:p>
            <a:pPr lvl="0">
              <a:buFont typeface="Arial" pitchFamily="34" charset="0"/>
              <a:buChar char="•"/>
            </a:pPr>
            <a:r>
              <a:rPr lang="en-IE" sz="2400" dirty="0" smtClean="0"/>
              <a:t>Reviewable Agency notified of complaint</a:t>
            </a:r>
          </a:p>
          <a:p>
            <a:pPr lvl="0">
              <a:buFont typeface="Arial" pitchFamily="34" charset="0"/>
              <a:buChar char="•"/>
            </a:pPr>
            <a:r>
              <a:rPr lang="en-IE" sz="2400" dirty="0" smtClean="0"/>
              <a:t>Ombudsman requests report  and/or  files (</a:t>
            </a:r>
            <a:r>
              <a:rPr lang="en-IE" sz="2000" dirty="0" smtClean="0"/>
              <a:t>3 wk deadline</a:t>
            </a:r>
            <a:r>
              <a:rPr lang="en-IE" sz="2400" dirty="0" smtClean="0"/>
              <a:t>)</a:t>
            </a:r>
          </a:p>
          <a:p>
            <a:r>
              <a:rPr lang="en-IE" sz="2400" i="1" dirty="0" smtClean="0"/>
              <a:t>(Through Agency’s Ombudsman Liaison Officer)</a:t>
            </a:r>
            <a:endParaRPr lang="en-IE" sz="2400" dirty="0" smtClean="0"/>
          </a:p>
          <a:p>
            <a:pPr lvl="0">
              <a:buFont typeface="Arial" pitchFamily="34" charset="0"/>
              <a:buChar char="•"/>
            </a:pPr>
            <a:r>
              <a:rPr lang="en-IE" sz="2400" dirty="0" smtClean="0"/>
              <a:t>Case completed within ASU if issue clear and can be done quickly (</a:t>
            </a:r>
            <a:r>
              <a:rPr lang="en-IE" sz="2000" dirty="0" smtClean="0"/>
              <a:t>42% closed at this stage in 2012</a:t>
            </a:r>
            <a:r>
              <a:rPr lang="en-IE" sz="2400" dirty="0" smtClean="0"/>
              <a:t>)</a:t>
            </a:r>
          </a:p>
          <a:p>
            <a:pPr lvl="0">
              <a:buFont typeface="Arial" pitchFamily="34" charset="0"/>
              <a:buChar char="•"/>
            </a:pPr>
            <a:r>
              <a:rPr lang="en-IE" sz="2400" dirty="0" smtClean="0"/>
              <a:t>If more complex, caseworker transfers the case to </a:t>
            </a:r>
            <a:r>
              <a:rPr lang="en-IE" sz="2400" dirty="0" smtClean="0">
                <a:solidFill>
                  <a:schemeClr val="tx2"/>
                </a:solidFill>
              </a:rPr>
              <a:t>Examinations Unit</a:t>
            </a:r>
          </a:p>
          <a:p>
            <a:r>
              <a:rPr lang="en-IE" sz="2400" dirty="0" smtClean="0"/>
              <a:t> </a:t>
            </a:r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1"/>
            <a:ext cx="8435280" cy="410445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b="1" dirty="0" smtClean="0">
                <a:solidFill>
                  <a:schemeClr val="accent1">
                    <a:lumMod val="75000"/>
                  </a:schemeClr>
                </a:solidFill>
              </a:rPr>
              <a:t>Examinations Unit:</a:t>
            </a:r>
            <a:endParaRPr lang="en-IE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en-US" sz="2400" dirty="0" smtClean="0"/>
              <a:t>Caseworker works with Reviewable Agency to resolve the case</a:t>
            </a:r>
          </a:p>
          <a:p>
            <a:pPr lvl="0">
              <a:buFont typeface="Arial" pitchFamily="34" charset="0"/>
              <a:buChar char="•"/>
            </a:pPr>
            <a:r>
              <a:rPr lang="en-US" sz="2400" dirty="0" smtClean="0"/>
              <a:t>Agency should appoint person familiar with issue, at appropriate level to make decisions on the case</a:t>
            </a:r>
            <a:endParaRPr lang="en-IE" sz="2400" dirty="0"/>
          </a:p>
          <a:p>
            <a:pPr lvl="0">
              <a:buFont typeface="Arial" pitchFamily="34" charset="0"/>
              <a:buChar char="•"/>
            </a:pPr>
            <a:r>
              <a:rPr lang="en-US" sz="2400" dirty="0" smtClean="0"/>
              <a:t>35% of cases closed at Examination stage in 2012</a:t>
            </a:r>
            <a:endParaRPr lang="en-IE" sz="2400" dirty="0"/>
          </a:p>
          <a:p>
            <a:pPr lvl="0">
              <a:buFont typeface="Arial" pitchFamily="34" charset="0"/>
              <a:buChar char="•"/>
            </a:pPr>
            <a:r>
              <a:rPr lang="en-US" sz="2400" dirty="0"/>
              <a:t>If </a:t>
            </a:r>
            <a:r>
              <a:rPr lang="en-US" sz="2400" dirty="0" smtClean="0"/>
              <a:t>not resolved, or if issue is systemic, or significant, Ombudsman may decide to investigate – case moved to </a:t>
            </a:r>
            <a:r>
              <a:rPr lang="en-US" sz="2400" b="1" dirty="0" smtClean="0">
                <a:solidFill>
                  <a:schemeClr val="tx2"/>
                </a:solidFill>
              </a:rPr>
              <a:t>Investigations Unit</a:t>
            </a:r>
            <a:endParaRPr lang="en-IE" sz="2400" b="1" dirty="0">
              <a:solidFill>
                <a:schemeClr val="tx2"/>
              </a:solidFill>
            </a:endParaRPr>
          </a:p>
          <a:p>
            <a:endParaRPr lang="en-IE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332656"/>
            <a:ext cx="8676456" cy="57606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the Ombudsman works with Reviewable Agencies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08720"/>
            <a:ext cx="8085584" cy="39604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b="1" dirty="0" smtClean="0">
                <a:solidFill>
                  <a:schemeClr val="accent1">
                    <a:lumMod val="75000"/>
                  </a:schemeClr>
                </a:solidFill>
              </a:rPr>
              <a:t>Investigations Unit</a:t>
            </a:r>
            <a:r>
              <a:rPr lang="en-IE" sz="2400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</a:p>
          <a:p>
            <a:r>
              <a:rPr lang="en-US" sz="2400" dirty="0" smtClean="0"/>
              <a:t>Two types of investigation </a:t>
            </a:r>
            <a:r>
              <a:rPr lang="en-US" sz="2400" dirty="0"/>
              <a:t>– case-based and own </a:t>
            </a:r>
            <a:r>
              <a:rPr lang="en-US" sz="2400" dirty="0" smtClean="0"/>
              <a:t>initiative </a:t>
            </a:r>
            <a:br>
              <a:rPr lang="en-US" sz="2400" dirty="0" smtClean="0"/>
            </a:br>
            <a:r>
              <a:rPr lang="en-US" sz="2400" dirty="0" smtClean="0"/>
              <a:t>(S. 4(3))</a:t>
            </a:r>
            <a:endParaRPr lang="en-IE" sz="2400" dirty="0"/>
          </a:p>
          <a:p>
            <a:pPr lvl="0"/>
            <a:r>
              <a:rPr lang="en-US" sz="2400" dirty="0" smtClean="0"/>
              <a:t>Further information gathered if necessary - documents</a:t>
            </a:r>
            <a:r>
              <a:rPr lang="en-US" sz="2400" dirty="0"/>
              <a:t>, reports, </a:t>
            </a:r>
            <a:r>
              <a:rPr lang="en-US" sz="2400" dirty="0" smtClean="0"/>
              <a:t>interviews (Deadlines set - S.7 applies)</a:t>
            </a:r>
          </a:p>
          <a:p>
            <a:pPr lvl="0"/>
            <a:r>
              <a:rPr lang="en-US" sz="2400" dirty="0" smtClean="0"/>
              <a:t>Formal Process</a:t>
            </a:r>
          </a:p>
          <a:p>
            <a:pPr lvl="0"/>
            <a:r>
              <a:rPr lang="en-US" sz="2400" dirty="0" smtClean="0"/>
              <a:t>Draft </a:t>
            </a:r>
            <a:r>
              <a:rPr lang="en-US" sz="2400" dirty="0"/>
              <a:t>report </a:t>
            </a:r>
            <a:r>
              <a:rPr lang="en-US" sz="2400" dirty="0" smtClean="0"/>
              <a:t>issued to Reviewable Agency  for formal response</a:t>
            </a:r>
            <a:endParaRPr lang="en-IE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332656"/>
            <a:ext cx="8676456" cy="57606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the Ombudsman works with Reviewable Agencies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908720"/>
            <a:ext cx="8676456" cy="3960440"/>
          </a:xfrm>
        </p:spPr>
        <p:txBody>
          <a:bodyPr>
            <a:no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en-IE" sz="2400" b="1" dirty="0" smtClean="0">
                <a:solidFill>
                  <a:schemeClr val="tx2"/>
                </a:solidFill>
              </a:rPr>
              <a:t>Investigations Unit</a:t>
            </a:r>
            <a:r>
              <a:rPr lang="en-IE" sz="2400" dirty="0" smtClean="0">
                <a:solidFill>
                  <a:schemeClr val="tx2"/>
                </a:solidFill>
              </a:rPr>
              <a:t>:</a:t>
            </a:r>
          </a:p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IE" sz="2400" dirty="0" smtClean="0"/>
              <a:t>Final report drafted, including recommendations for redress/remedy where appropriate</a:t>
            </a:r>
            <a:endParaRPr lang="en-US" sz="2400" b="1" dirty="0" smtClean="0"/>
          </a:p>
          <a:p>
            <a:pPr lvl="0"/>
            <a:r>
              <a:rPr lang="en-US" sz="2400" dirty="0" smtClean="0"/>
              <a:t>Recommendations are based on findings</a:t>
            </a:r>
          </a:p>
          <a:p>
            <a:pPr lvl="0"/>
            <a:r>
              <a:rPr lang="en-US" sz="2400" dirty="0" smtClean="0"/>
              <a:t>Recommendations not binding, but generally accepted</a:t>
            </a:r>
          </a:p>
          <a:p>
            <a:pPr lvl="0">
              <a:buNone/>
            </a:pPr>
            <a:endParaRPr lang="en-US" sz="2400" b="1" dirty="0" smtClean="0"/>
          </a:p>
          <a:p>
            <a:pPr lvl="0">
              <a:buNone/>
            </a:pPr>
            <a:endParaRPr lang="en-IE" sz="2400" dirty="0" smtClean="0"/>
          </a:p>
          <a:p>
            <a:pPr lvl="0"/>
            <a:endParaRPr lang="en-US" sz="2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332656"/>
            <a:ext cx="8676456" cy="57606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the Ombudsman works with Reviewable Agencies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539552" y="908720"/>
            <a:ext cx="8496944" cy="3960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I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Investigations Unit</a:t>
            </a: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2400" dirty="0" smtClean="0"/>
              <a:t> Ombudsman may:</a:t>
            </a:r>
          </a:p>
          <a:p>
            <a:pPr marL="1436688" lvl="0" indent="-276225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sz="2400" dirty="0" smtClean="0"/>
              <a:t>Recommend further consideration of the matter</a:t>
            </a:r>
          </a:p>
          <a:p>
            <a:pPr marL="1436688" lvl="0" indent="-276225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sz="2400" dirty="0" smtClean="0"/>
              <a:t>Recommend that remedy be made (may specify)</a:t>
            </a:r>
          </a:p>
          <a:p>
            <a:pPr marL="1436688" lvl="0" indent="-276225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sz="2400" dirty="0" smtClean="0"/>
              <a:t>State that reasons for action must be provided</a:t>
            </a:r>
          </a:p>
          <a:p>
            <a:pPr marL="1436688" lvl="0" indent="-276225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sz="2400" dirty="0" smtClean="0"/>
              <a:t>Request that agency notify  her, within a specified </a:t>
            </a:r>
            <a:br>
              <a:rPr lang="en-US" sz="2400" dirty="0" smtClean="0"/>
            </a:br>
            <a:r>
              <a:rPr lang="en-US" sz="2400" dirty="0" smtClean="0"/>
              <a:t>time, of action taken</a:t>
            </a:r>
          </a:p>
          <a:p>
            <a:pPr marL="1436688" lvl="0" indent="-276225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sz="2400" dirty="0" smtClean="0"/>
              <a:t>Make general recommendations</a:t>
            </a:r>
            <a:endParaRPr lang="en-US" sz="2400" b="1" dirty="0" smtClean="0"/>
          </a:p>
          <a:p>
            <a:pPr marL="363538" lvl="0" indent="-36353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Once Reviewable Agency’s response received - Report Published</a:t>
            </a:r>
          </a:p>
          <a:p>
            <a:pPr marL="363538" lvl="0" indent="-363538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Reviewable Agency is named, Officials referred to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332656"/>
            <a:ext cx="8676456" cy="57606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the Ombudsman works with Reviewable Agencies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1"/>
            <a:ext cx="8686800" cy="4248472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en-IE" sz="2400" b="1" dirty="0" smtClean="0">
                <a:solidFill>
                  <a:schemeClr val="accent1">
                    <a:lumMod val="75000"/>
                  </a:schemeClr>
                </a:solidFill>
              </a:rPr>
              <a:t>Report sent to:</a:t>
            </a:r>
          </a:p>
          <a:p>
            <a:r>
              <a:rPr lang="en-IE" sz="2400" dirty="0" smtClean="0"/>
              <a:t>The complainant</a:t>
            </a:r>
          </a:p>
          <a:p>
            <a:r>
              <a:rPr lang="en-IE" sz="2400" dirty="0" smtClean="0"/>
              <a:t>The relevant “parent Department” (where applicable)</a:t>
            </a:r>
          </a:p>
          <a:p>
            <a:r>
              <a:rPr lang="en-IE" sz="2400" dirty="0" smtClean="0"/>
              <a:t>Any other person alleged to have taken the action complained of</a:t>
            </a:r>
          </a:p>
          <a:p>
            <a:r>
              <a:rPr lang="en-IE" sz="2400" dirty="0" smtClean="0"/>
              <a:t>Any other person the Ombudsman sees fit</a:t>
            </a:r>
          </a:p>
          <a:p>
            <a:pPr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If measures for redress taken by Reviewable Agency not satisfactory, Ombudsman may make special report to </a:t>
            </a:r>
            <a:r>
              <a:rPr lang="en-US" sz="2400" dirty="0" err="1" smtClean="0"/>
              <a:t>Oireachtas</a:t>
            </a:r>
            <a:r>
              <a:rPr lang="en-US" sz="2400" dirty="0" smtClean="0"/>
              <a:t> – </a:t>
            </a:r>
            <a:r>
              <a:rPr lang="en-US" sz="2400" dirty="0" smtClean="0">
                <a:solidFill>
                  <a:schemeClr val="tx2"/>
                </a:solidFill>
              </a:rPr>
              <a:t>PSOP</a:t>
            </a:r>
            <a:endParaRPr lang="en-IE" sz="2400" dirty="0">
              <a:solidFill>
                <a:schemeClr val="tx2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332656"/>
            <a:ext cx="8676456" cy="57606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the Ombudsman works with Reviewable Agencies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994122"/>
          </a:xfrm>
        </p:spPr>
        <p:txBody>
          <a:bodyPr anchor="t" anchorCtr="0">
            <a:noAutofit/>
          </a:bodyPr>
          <a:lstStyle/>
          <a:p>
            <a:pPr algn="l"/>
            <a:r>
              <a:rPr lang="en-IE" sz="2400" dirty="0" smtClean="0"/>
              <a:t>Joint </a:t>
            </a:r>
            <a:r>
              <a:rPr lang="en-IE" sz="2400" dirty="0" err="1" smtClean="0"/>
              <a:t>Oireachtas</a:t>
            </a:r>
            <a:r>
              <a:rPr lang="en-IE" sz="2400" dirty="0" smtClean="0"/>
              <a:t> Committee on </a:t>
            </a:r>
            <a:r>
              <a:rPr lang="en-IE" sz="2400" b="1" dirty="0" smtClean="0"/>
              <a:t>P</a:t>
            </a:r>
            <a:r>
              <a:rPr lang="en-IE" sz="2400" dirty="0" smtClean="0"/>
              <a:t>ublic </a:t>
            </a:r>
            <a:r>
              <a:rPr lang="en-IE" sz="2400" b="1" dirty="0" smtClean="0"/>
              <a:t>S</a:t>
            </a:r>
            <a:r>
              <a:rPr lang="en-IE" sz="2400" dirty="0" smtClean="0"/>
              <a:t>ervice </a:t>
            </a:r>
            <a:r>
              <a:rPr lang="en-IE" sz="2400" b="1" dirty="0" smtClean="0"/>
              <a:t>O</a:t>
            </a:r>
            <a:r>
              <a:rPr lang="en-IE" sz="2400" dirty="0" smtClean="0"/>
              <a:t>versight </a:t>
            </a:r>
            <a:br>
              <a:rPr lang="en-IE" sz="2400" dirty="0" smtClean="0"/>
            </a:br>
            <a:r>
              <a:rPr lang="en-IE" sz="2400" dirty="0" smtClean="0"/>
              <a:t>and </a:t>
            </a:r>
            <a:r>
              <a:rPr lang="en-IE" sz="2400" b="1" dirty="0" smtClean="0"/>
              <a:t>P</a:t>
            </a:r>
            <a:r>
              <a:rPr lang="en-IE" sz="2400" dirty="0" smtClean="0"/>
              <a:t>etitions (PSOP)</a:t>
            </a:r>
            <a:r>
              <a:rPr lang="en-IE" dirty="0" smtClean="0"/>
              <a:t/>
            </a:r>
            <a:br>
              <a:rPr lang="en-IE" dirty="0" smtClean="0"/>
            </a:b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6"/>
            <a:ext cx="8424936" cy="532859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IE" sz="2000" dirty="0" smtClean="0"/>
              <a:t>Established under Programme for Government</a:t>
            </a:r>
          </a:p>
          <a:p>
            <a:pPr marL="363538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IE" sz="2000" i="1" dirty="0" smtClean="0">
                <a:solidFill>
                  <a:schemeClr val="tx2"/>
                </a:solidFill>
              </a:rPr>
              <a:t>Committee would, inter alia, be</a:t>
            </a:r>
          </a:p>
          <a:p>
            <a:pPr marL="363538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IE" sz="2000" i="1" dirty="0" smtClean="0">
                <a:solidFill>
                  <a:schemeClr val="tx2"/>
                </a:solidFill>
              </a:rPr>
              <a:t> “a formal channel of consultation and collaboration between the </a:t>
            </a:r>
            <a:r>
              <a:rPr lang="en-IE" sz="2000" i="1" dirty="0" err="1" smtClean="0">
                <a:solidFill>
                  <a:schemeClr val="tx2"/>
                </a:solidFill>
              </a:rPr>
              <a:t>Oireachtas</a:t>
            </a:r>
            <a:r>
              <a:rPr lang="en-IE" sz="2000" i="1" dirty="0" smtClean="0">
                <a:solidFill>
                  <a:schemeClr val="tx2"/>
                </a:solidFill>
              </a:rPr>
              <a:t> and the Ombudsman, responsible for receiving and debating her annual and special reports and for ensuring that her criticisms and recommendations are acted upon”.</a:t>
            </a:r>
          </a:p>
          <a:p>
            <a:pPr marL="363538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IE" sz="2000" i="1" dirty="0" smtClean="0">
                <a:solidFill>
                  <a:schemeClr val="tx2"/>
                </a:solidFill>
              </a:rPr>
              <a:t>(Minister Brendan </a:t>
            </a:r>
            <a:r>
              <a:rPr lang="en-IE" sz="2000" i="1" dirty="0" err="1" smtClean="0">
                <a:solidFill>
                  <a:schemeClr val="tx2"/>
                </a:solidFill>
              </a:rPr>
              <a:t>Howlin</a:t>
            </a:r>
            <a:r>
              <a:rPr lang="en-IE" sz="2000" i="1" dirty="0" smtClean="0">
                <a:solidFill>
                  <a:schemeClr val="tx2"/>
                </a:solidFill>
              </a:rPr>
              <a:t>, Minister for Public Expenditure and Reform, speaking in the </a:t>
            </a:r>
            <a:r>
              <a:rPr lang="en-IE" sz="2000" i="1" dirty="0" err="1" smtClean="0">
                <a:solidFill>
                  <a:schemeClr val="tx2"/>
                </a:solidFill>
              </a:rPr>
              <a:t>Oireachtas</a:t>
            </a:r>
            <a:r>
              <a:rPr lang="en-IE" sz="2000" i="1" dirty="0" smtClean="0">
                <a:solidFill>
                  <a:schemeClr val="tx2"/>
                </a:solidFill>
              </a:rPr>
              <a:t>, 7 October 2012)</a:t>
            </a:r>
          </a:p>
          <a:p>
            <a:pPr marL="363538" indent="-363538">
              <a:spcBef>
                <a:spcPts val="0"/>
              </a:spcBef>
              <a:spcAft>
                <a:spcPts val="600"/>
              </a:spcAft>
            </a:pPr>
            <a:r>
              <a:rPr lang="en-IE" sz="2000" dirty="0" smtClean="0"/>
              <a:t>Will not re-examine cases already decided upon by the Ombudsman</a:t>
            </a:r>
          </a:p>
          <a:p>
            <a:pPr marL="363538" indent="-363538"/>
            <a:r>
              <a:rPr lang="en-IE" sz="2000" dirty="0" smtClean="0"/>
              <a:t>Will refer new complaints relating to matters falling under the jurisdiction of the Ombudsman to her Office</a:t>
            </a:r>
            <a:endParaRPr lang="en-IE" sz="20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686800" cy="3888433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IE" sz="2200" dirty="0" smtClean="0"/>
              <a:t>Ombudsman’s first appearance on 20 July 2011 (general presentation)</a:t>
            </a:r>
          </a:p>
          <a:p>
            <a:pPr>
              <a:spcAft>
                <a:spcPts val="600"/>
              </a:spcAft>
            </a:pPr>
            <a:r>
              <a:rPr lang="en-IE" sz="2200" dirty="0" smtClean="0"/>
              <a:t>10 October 2012 appeared to  discuss the Ombudsman (Amendment) Bill and her 2011 Annual Report</a:t>
            </a:r>
          </a:p>
          <a:p>
            <a:pPr>
              <a:spcAft>
                <a:spcPts val="600"/>
              </a:spcAft>
            </a:pPr>
            <a:r>
              <a:rPr lang="en-IE" sz="2200" dirty="0" smtClean="0"/>
              <a:t>6 December 2012 the Ombudsman discussed two special reports published when Minister for Health rejected recommendations made following investigations into the </a:t>
            </a:r>
            <a:r>
              <a:rPr lang="en-IE" sz="2200" b="1" dirty="0" smtClean="0"/>
              <a:t>Mobility Allowance Scheme </a:t>
            </a:r>
            <a:r>
              <a:rPr lang="en-IE" sz="2200" dirty="0" smtClean="0"/>
              <a:t>and the </a:t>
            </a:r>
            <a:r>
              <a:rPr lang="en-IE" sz="2200" b="1" dirty="0" smtClean="0"/>
              <a:t>Motorised Transport Grant Scheme</a:t>
            </a:r>
          </a:p>
          <a:p>
            <a:pPr>
              <a:spcAft>
                <a:spcPts val="600"/>
              </a:spcAft>
            </a:pPr>
            <a:r>
              <a:rPr lang="en-IE" sz="2200" dirty="0" smtClean="0"/>
              <a:t>As a consequence the Minister has been called before the Committee to discuss the matter further (Feb 2013)</a:t>
            </a:r>
            <a:endParaRPr lang="en-IE" sz="22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274638"/>
            <a:ext cx="8219256" cy="9941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Joint </a:t>
            </a:r>
            <a:r>
              <a:rPr kumimoji="0" lang="en-IE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Oireachtas</a:t>
            </a: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Committee on </a:t>
            </a:r>
            <a:r>
              <a:rPr kumimoji="0" lang="en-I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</a:t>
            </a: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ublic </a:t>
            </a:r>
            <a:r>
              <a:rPr kumimoji="0" lang="en-I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</a:t>
            </a: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ervice </a:t>
            </a:r>
            <a:r>
              <a:rPr kumimoji="0" lang="en-I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</a:t>
            </a: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versight </a:t>
            </a:r>
            <a:b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and </a:t>
            </a:r>
            <a:r>
              <a:rPr kumimoji="0" lang="en-IE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</a:t>
            </a:r>
            <a:r>
              <a:rPr kumimoji="0" lang="en-IE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etitions (PSOP)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E" sz="2400" dirty="0" smtClean="0"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I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IE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052737"/>
            <a:ext cx="8219256" cy="3816424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Delay</a:t>
            </a:r>
          </a:p>
          <a:p>
            <a:pPr lvl="0"/>
            <a:r>
              <a:rPr lang="en-US" sz="2400" dirty="0" smtClean="0"/>
              <a:t>Failure to respond</a:t>
            </a:r>
            <a:endParaRPr lang="en-IE" sz="2400" dirty="0" smtClean="0"/>
          </a:p>
          <a:p>
            <a:pPr lvl="0"/>
            <a:r>
              <a:rPr lang="en-US" sz="2400" dirty="0" smtClean="0"/>
              <a:t>Poor communication</a:t>
            </a:r>
          </a:p>
          <a:p>
            <a:pPr lvl="0"/>
            <a:r>
              <a:rPr lang="en-US" sz="2400" dirty="0" smtClean="0"/>
              <a:t>Poor treatment (Care and Treatment Cases)</a:t>
            </a:r>
            <a:endParaRPr lang="en-IE" sz="2400" dirty="0" smtClean="0"/>
          </a:p>
          <a:p>
            <a:pPr lvl="0"/>
            <a:r>
              <a:rPr lang="en-US" sz="2400" dirty="0" smtClean="0"/>
              <a:t>Denial of entitlement (payment) on means or other grounds</a:t>
            </a:r>
            <a:endParaRPr lang="en-IE" sz="2400" dirty="0" smtClean="0"/>
          </a:p>
          <a:p>
            <a:pPr lvl="0"/>
            <a:r>
              <a:rPr lang="en-US" sz="2400" dirty="0" smtClean="0"/>
              <a:t>Denial of entitlement (service) medical or other grounds</a:t>
            </a:r>
          </a:p>
          <a:p>
            <a:pPr lvl="0"/>
            <a:r>
              <a:rPr lang="en-US" sz="2400" dirty="0" smtClean="0"/>
              <a:t>Inconsistent implementation of scheme/policy</a:t>
            </a:r>
          </a:p>
          <a:p>
            <a:pPr lvl="0"/>
            <a:r>
              <a:rPr lang="en-IE" sz="2400" dirty="0" smtClean="0"/>
              <a:t>Lack of fair procedures</a:t>
            </a:r>
          </a:p>
          <a:p>
            <a:endParaRPr lang="en-IE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332656"/>
            <a:ext cx="8676456" cy="57606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lvl="0">
              <a:spcBef>
                <a:spcPct val="0"/>
              </a:spcBef>
            </a:pPr>
            <a:r>
              <a:rPr lang="en-IE" sz="2800" b="1" dirty="0" smtClean="0"/>
              <a:t>Common Complaints across Reviewable Agencies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3744416"/>
          </a:xfrm>
        </p:spPr>
        <p:txBody>
          <a:bodyPr>
            <a:noAutofit/>
          </a:bodyPr>
          <a:lstStyle/>
          <a:p>
            <a:r>
              <a:rPr lang="en-IE" sz="2400" dirty="0" smtClean="0"/>
              <a:t>Clear communication is key</a:t>
            </a:r>
          </a:p>
          <a:p>
            <a:r>
              <a:rPr lang="en-IE" sz="2400" dirty="0" smtClean="0"/>
              <a:t>Have procedures and follow them</a:t>
            </a:r>
          </a:p>
          <a:p>
            <a:r>
              <a:rPr lang="en-IE" sz="2400" dirty="0" smtClean="0"/>
              <a:t>Learn from your own experience</a:t>
            </a:r>
          </a:p>
          <a:p>
            <a:pPr lvl="1"/>
            <a:r>
              <a:rPr lang="en-IE" sz="2400" dirty="0" smtClean="0"/>
              <a:t>Are there systemic issues?</a:t>
            </a:r>
          </a:p>
          <a:p>
            <a:r>
              <a:rPr lang="en-IE" sz="2400" dirty="0" smtClean="0"/>
              <a:t>Various  Ombudsman Reports on Standards of Complaint-handling</a:t>
            </a:r>
          </a:p>
          <a:p>
            <a:r>
              <a:rPr lang="en-IE" sz="2400" dirty="0" smtClean="0"/>
              <a:t>Useful SPSO Website:  </a:t>
            </a:r>
            <a:r>
              <a:rPr lang="en-IE" sz="2400" u="sng" dirty="0" smtClean="0">
                <a:solidFill>
                  <a:schemeClr val="accent1">
                    <a:lumMod val="75000"/>
                  </a:schemeClr>
                </a:solidFill>
              </a:rPr>
              <a:t>www.ValuingComplaints.org.uk</a:t>
            </a:r>
            <a:endParaRPr lang="en-IE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7544" y="332656"/>
            <a:ext cx="8676456" cy="57606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n-IE" sz="2800" b="1" dirty="0" smtClean="0"/>
              <a:t>Reducing, and Responding to Complaints</a:t>
            </a:r>
            <a:endParaRPr kumimoji="0" lang="en-IE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IE" dirty="0" smtClean="0"/>
              <a:t>This Office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888433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92 staff in total, includes Offices of the Ombudsman and Information Commissioner (and AIEC), Commission for Public Service Appointments, Secretariat to the Standards in Public Office Commission (and Referendum Commission)</a:t>
            </a:r>
            <a:endParaRPr lang="en-IE" sz="2400" dirty="0" smtClean="0"/>
          </a:p>
          <a:p>
            <a:pPr lvl="0"/>
            <a:r>
              <a:rPr lang="en-US" sz="2400" dirty="0" smtClean="0"/>
              <a:t>Ombudsman staff complement of 45 approx. with variety of qualifications and experience</a:t>
            </a:r>
            <a:endParaRPr lang="en-IE" sz="2400" dirty="0" smtClean="0"/>
          </a:p>
          <a:p>
            <a:pPr lvl="0"/>
            <a:r>
              <a:rPr lang="en-US" sz="2400" dirty="0" smtClean="0"/>
              <a:t>Assign lead people to liaise with each sector</a:t>
            </a:r>
            <a:endParaRPr lang="en-IE" sz="2400" dirty="0" smtClean="0"/>
          </a:p>
          <a:p>
            <a:pPr lvl="0"/>
            <a:r>
              <a:rPr lang="en-US" sz="2400" dirty="0" smtClean="0"/>
              <a:t>New Communications and Stakeholder Engagement Unit</a:t>
            </a:r>
            <a:endParaRPr lang="en-IE" sz="2400" dirty="0" smtClean="0"/>
          </a:p>
          <a:p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55576" y="1268760"/>
            <a:ext cx="7772400" cy="2880320"/>
          </a:xfrm>
        </p:spPr>
        <p:txBody>
          <a:bodyPr anchor="t" anchorCtr="0">
            <a:noAutofit/>
          </a:bodyPr>
          <a:lstStyle/>
          <a:p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>Principles of good administration</a:t>
            </a:r>
            <a:b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>Complaint handling systems</a:t>
            </a:r>
            <a:b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>Redress </a:t>
            </a:r>
            <a:r>
              <a:rPr lang="en-IE" sz="66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IE" sz="66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IE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IE" sz="3200" dirty="0" smtClean="0"/>
              <a:t>Paddy Walsh</a:t>
            </a:r>
            <a:br>
              <a:rPr lang="en-IE" sz="3200" dirty="0" smtClean="0"/>
            </a:br>
            <a:r>
              <a:rPr lang="en-IE" sz="3200" dirty="0" smtClean="0"/>
              <a:t>Investigator</a:t>
            </a:r>
            <a:endParaRPr lang="en-IE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 txBox="1">
            <a:spLocks/>
          </p:cNvSpPr>
          <p:nvPr/>
        </p:nvSpPr>
        <p:spPr>
          <a:xfrm>
            <a:off x="755576" y="1268760"/>
            <a:ext cx="7772400" cy="194421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I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Principles of good administration</a:t>
            </a:r>
            <a:br>
              <a:rPr kumimoji="0" lang="en-I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I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396044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b="1" dirty="0" smtClean="0"/>
              <a:t>There are 6 basic rules:</a:t>
            </a:r>
          </a:p>
          <a:p>
            <a:pPr>
              <a:buNone/>
            </a:pPr>
            <a:r>
              <a:rPr lang="en-IE" sz="2400" dirty="0" smtClean="0"/>
              <a:t>1. Get it right</a:t>
            </a:r>
          </a:p>
          <a:p>
            <a:pPr>
              <a:buNone/>
            </a:pPr>
            <a:r>
              <a:rPr lang="en-IE" sz="2400" dirty="0" smtClean="0"/>
              <a:t>2. Be customer oriented</a:t>
            </a:r>
          </a:p>
          <a:p>
            <a:pPr>
              <a:buNone/>
            </a:pPr>
            <a:r>
              <a:rPr lang="en-IE" sz="2400" dirty="0" smtClean="0"/>
              <a:t>3. Be open and accountable</a:t>
            </a:r>
          </a:p>
          <a:p>
            <a:pPr>
              <a:buNone/>
            </a:pPr>
            <a:r>
              <a:rPr lang="en-IE" sz="2400" dirty="0" smtClean="0"/>
              <a:t>4. Act fairly and proportionately</a:t>
            </a:r>
          </a:p>
          <a:p>
            <a:pPr>
              <a:buNone/>
            </a:pPr>
            <a:r>
              <a:rPr lang="en-IE" sz="2400" dirty="0" smtClean="0"/>
              <a:t>5. Deal with errors effectively</a:t>
            </a:r>
          </a:p>
          <a:p>
            <a:pPr>
              <a:buNone/>
            </a:pPr>
            <a:r>
              <a:rPr lang="en-IE" sz="2400" dirty="0" smtClean="0"/>
              <a:t>6. Seek continuous improvement</a:t>
            </a:r>
            <a:endParaRPr lang="en-IE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en-IE" sz="4400" dirty="0" smtClean="0"/>
              <a:t>Principles of good administration</a:t>
            </a:r>
            <a:endParaRPr lang="en-IE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52736"/>
            <a:ext cx="8435280" cy="396044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b="1" dirty="0" smtClean="0"/>
              <a:t>This can be achieved by: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Acting in accordance with the law, policy and guidance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Taking proper account of established good practice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Providing effective services - trained and competent staff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Taking reasonable decisions - relevant considerations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Avoiding undue delay</a:t>
            </a:r>
            <a:endParaRPr lang="en-IE" sz="24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400" dirty="0" smtClean="0"/>
              <a:t>Rule 1 - Get it right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3960440"/>
          </a:xfrm>
        </p:spPr>
        <p:txBody>
          <a:bodyPr>
            <a:noAutofit/>
          </a:bodyPr>
          <a:lstStyle/>
          <a:p>
            <a:pPr marL="571500" indent="-571500">
              <a:buNone/>
            </a:pPr>
            <a:r>
              <a:rPr lang="en-IE" sz="2400" b="1" dirty="0" smtClean="0"/>
              <a:t>This can be achieved by: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Ensuring people can access services easily.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Informing customers what they can expect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Keeping to commitments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Dealing with people helpfully, promptly and sensitively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Responding to customers’ needs flexibly</a:t>
            </a:r>
          </a:p>
          <a:p>
            <a:pPr>
              <a:buNone/>
            </a:pPr>
            <a:endParaRPr lang="en-IE" sz="28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571500" indent="-571500">
              <a:buNone/>
            </a:pPr>
            <a:r>
              <a:rPr lang="en-IE" sz="4400" dirty="0" smtClean="0"/>
              <a:t>Rule 2 - Be customer oriented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1052736"/>
            <a:ext cx="8229600" cy="38164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b="1" dirty="0" smtClean="0"/>
              <a:t>This can be achieved by:</a:t>
            </a:r>
            <a:endParaRPr lang="en-IE" sz="2400" dirty="0" smtClean="0"/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Being open and clear about policies and procedures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Giving reasons for decisions – state criteria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Keeping proper and appropriate records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Taking responsibility for your actions</a:t>
            </a:r>
            <a:endParaRPr lang="en-IE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922114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400" dirty="0" smtClean="0"/>
              <a:t>Rule 3 - Be open and accountable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00034" y="1052736"/>
            <a:ext cx="8643966" cy="37444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b="1" dirty="0" smtClean="0"/>
              <a:t>This can be achieved by: </a:t>
            </a:r>
            <a:endParaRPr lang="en-IE" sz="2400" dirty="0" smtClean="0"/>
          </a:p>
          <a:p>
            <a:pPr marL="571500" indent="-571500">
              <a:spcBef>
                <a:spcPts val="300"/>
              </a:spcBef>
              <a:buFont typeface="+mj-lt"/>
              <a:buAutoNum type="romanUcPeriod"/>
            </a:pPr>
            <a:r>
              <a:rPr lang="en-IE" sz="2400" dirty="0" smtClean="0"/>
              <a:t>Treating people impartially, with respect and courtesy</a:t>
            </a:r>
          </a:p>
          <a:p>
            <a:pPr marL="571500" indent="-571500">
              <a:spcBef>
                <a:spcPts val="300"/>
              </a:spcBef>
              <a:buFont typeface="+mj-lt"/>
              <a:buAutoNum type="romanUcPeriod"/>
            </a:pPr>
            <a:r>
              <a:rPr lang="en-IE" sz="2400" dirty="0" smtClean="0"/>
              <a:t>Avoiding unfair discrimination or prejudice, and ensuring no conflict of interests</a:t>
            </a:r>
          </a:p>
          <a:p>
            <a:pPr marL="571500" indent="-571500">
              <a:spcBef>
                <a:spcPts val="300"/>
              </a:spcBef>
              <a:buFont typeface="+mj-lt"/>
              <a:buAutoNum type="romanUcPeriod"/>
            </a:pPr>
            <a:r>
              <a:rPr lang="en-IE" sz="2400" dirty="0" smtClean="0"/>
              <a:t>Dealing with people and issues objectively and consistently</a:t>
            </a:r>
          </a:p>
          <a:p>
            <a:pPr marL="571500" indent="-571500">
              <a:spcBef>
                <a:spcPts val="300"/>
              </a:spcBef>
              <a:buFont typeface="+mj-lt"/>
              <a:buAutoNum type="romanUcPeriod"/>
            </a:pPr>
            <a:r>
              <a:rPr lang="en-IE" sz="2400" dirty="0" smtClean="0"/>
              <a:t>Ensuring that decisions and actions are proportionate, appropriate and fair</a:t>
            </a:r>
          </a:p>
          <a:p>
            <a:pPr marL="571500" indent="-571500">
              <a:spcBef>
                <a:spcPts val="300"/>
              </a:spcBef>
              <a:buFont typeface="+mj-lt"/>
              <a:buAutoNum type="romanUcPeriod"/>
            </a:pPr>
            <a:r>
              <a:rPr lang="en-IE" sz="2400" dirty="0" smtClean="0"/>
              <a:t>Ensuring that rules are applied equitably</a:t>
            </a:r>
            <a:endParaRPr lang="en-IE" sz="24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74638"/>
            <a:ext cx="8686800" cy="922114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000" dirty="0" smtClean="0"/>
              <a:t>Rule 4 - Act fairly and proportionately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052736"/>
            <a:ext cx="8463884" cy="38164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b="1" dirty="0" smtClean="0"/>
              <a:t>This can be achieved by: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Acknowledging mistakes and apologising where appropriate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Putting mistakes right quickly and effectively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Providing clear and timely information on how and when to appeal or complain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Operating an effective complaints procedure, which includes offering a fair and appropriate remedy when a complaint is upheld</a:t>
            </a:r>
          </a:p>
          <a:p>
            <a:pPr algn="ctr">
              <a:buNone/>
            </a:pPr>
            <a:endParaRPr lang="en-IE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686800" cy="922114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400" dirty="0" smtClean="0"/>
              <a:t>Rule 5 - Deal with errors effectively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b="1" dirty="0" smtClean="0"/>
              <a:t>This can be achieved by: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Reviewing policies and procedures regularly to ensure they are effective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Asking for feedback and using it to improve services and performance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Ensuring that the public body learns lessons from complaints and uses these to improve services and performance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Identifying systemic problems and correcting them</a:t>
            </a:r>
            <a:endParaRPr lang="en-IE" sz="24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274638"/>
            <a:ext cx="8686800" cy="922114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000" dirty="0" smtClean="0"/>
              <a:t>Rule  6 - Seek continuous improvement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 txBox="1">
            <a:spLocks/>
          </p:cNvSpPr>
          <p:nvPr/>
        </p:nvSpPr>
        <p:spPr>
          <a:xfrm>
            <a:off x="755576" y="1268760"/>
            <a:ext cx="7772400" cy="194421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I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Complaint Handling Systems</a:t>
            </a:r>
            <a:endParaRPr kumimoji="0" lang="en-I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/>
              <a:t>Approach to new Bodies in Remit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68760"/>
            <a:ext cx="8229600" cy="5256584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180+ new bodies, existing resources only</a:t>
            </a:r>
          </a:p>
          <a:p>
            <a:pPr lvl="0"/>
            <a:r>
              <a:rPr lang="en-US" sz="2400" dirty="0" smtClean="0"/>
              <a:t>Significant challenges for us</a:t>
            </a:r>
          </a:p>
          <a:p>
            <a:pPr lvl="0"/>
            <a:r>
              <a:rPr lang="en-US" sz="2400" dirty="0" smtClean="0"/>
              <a:t>Focus over next few months on basic research and developing expertise, populating our knowledge management database</a:t>
            </a:r>
          </a:p>
          <a:p>
            <a:pPr lvl="0"/>
            <a:r>
              <a:rPr lang="en-GB" sz="2400" dirty="0" smtClean="0"/>
              <a:t>Build on knowledge when complaints arrive.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86808" cy="45719"/>
          </a:xfrm>
        </p:spPr>
        <p:txBody>
          <a:bodyPr>
            <a:normAutofit fontScale="90000"/>
          </a:bodyPr>
          <a:lstStyle/>
          <a:p>
            <a:r>
              <a:rPr lang="en-IE" sz="5400" dirty="0" smtClean="0"/>
              <a:t/>
            </a:r>
            <a:br>
              <a:rPr lang="en-IE" sz="5400" dirty="0" smtClean="0"/>
            </a:br>
            <a:r>
              <a:rPr lang="en-IE" sz="5400" dirty="0" smtClean="0"/>
              <a:t/>
            </a:r>
            <a:br>
              <a:rPr lang="en-IE" sz="5400" dirty="0" smtClean="0"/>
            </a:b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42984"/>
            <a:ext cx="8119214" cy="37261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b="1" dirty="0" smtClean="0"/>
              <a:t>I will deal with this under 6 headings</a:t>
            </a:r>
          </a:p>
          <a:p>
            <a:pPr marL="857250" indent="-857250">
              <a:buFont typeface="+mj-lt"/>
              <a:buAutoNum type="romanUcPeriod"/>
            </a:pPr>
            <a:r>
              <a:rPr lang="en-IE" sz="2400" dirty="0" smtClean="0"/>
              <a:t>Benefits to the body</a:t>
            </a:r>
          </a:p>
          <a:p>
            <a:pPr marL="857250" indent="-857250">
              <a:buFont typeface="+mj-lt"/>
              <a:buAutoNum type="romanUcPeriod"/>
            </a:pPr>
            <a:r>
              <a:rPr lang="en-IE" sz="2400" dirty="0" smtClean="0"/>
              <a:t>Key features</a:t>
            </a:r>
          </a:p>
          <a:p>
            <a:pPr marL="857250" indent="-857250">
              <a:buFont typeface="+mj-lt"/>
              <a:buAutoNum type="romanUcPeriod"/>
            </a:pPr>
            <a:r>
              <a:rPr lang="en-IE" sz="2400" dirty="0" smtClean="0"/>
              <a:t>Building an effective system</a:t>
            </a:r>
          </a:p>
          <a:p>
            <a:pPr marL="857250" indent="-857250">
              <a:buFont typeface="+mj-lt"/>
              <a:buAutoNum type="romanUcPeriod"/>
            </a:pPr>
            <a:r>
              <a:rPr lang="en-IE" sz="2400" dirty="0" smtClean="0"/>
              <a:t>How to examine a complaint </a:t>
            </a:r>
          </a:p>
          <a:p>
            <a:pPr marL="857250" indent="-857250">
              <a:buFont typeface="+mj-lt"/>
              <a:buAutoNum type="romanUcPeriod"/>
            </a:pPr>
            <a:r>
              <a:rPr lang="en-IE" sz="2400" dirty="0" smtClean="0"/>
              <a:t>Alternative avenues for dealing with a complaint</a:t>
            </a:r>
          </a:p>
          <a:p>
            <a:pPr marL="857250" indent="-857250">
              <a:buFont typeface="+mj-lt"/>
              <a:buAutoNum type="romanUcPeriod"/>
            </a:pPr>
            <a:r>
              <a:rPr lang="en-IE" sz="2400" dirty="0" smtClean="0"/>
              <a:t>How to deal with challenging behaviour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400" dirty="0" smtClean="0"/>
              <a:t>Complaint handling 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62090" cy="3528392"/>
          </a:xfrm>
        </p:spPr>
        <p:txBody>
          <a:bodyPr>
            <a:noAutofit/>
          </a:bodyPr>
          <a:lstStyle/>
          <a:p>
            <a:pPr>
              <a:buNone/>
            </a:pPr>
            <a:endParaRPr lang="en-IE" sz="2400" b="1" dirty="0" smtClean="0"/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Provides essential feedback from customers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It’s a quick, cost effective and efficient means of resolving complaints 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Opportunity to improve customer service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An assurance to customers that their complaints are taken seriously 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Customers are being treated properly, fairly and impartially</a:t>
            </a:r>
            <a:endParaRPr lang="en-IE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400" dirty="0" smtClean="0"/>
              <a:t>1. Benefits of an efficient complaint handling system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190652" cy="3024336"/>
          </a:xfrm>
        </p:spPr>
        <p:txBody>
          <a:bodyPr>
            <a:no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Commitment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Fairness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Responsiveness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Privacy and confidentiality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Refer to Ombudsman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 marL="571500" indent="-571500">
              <a:buNone/>
            </a:pPr>
            <a:r>
              <a:rPr lang="en-IE" sz="4400" dirty="0" smtClean="0"/>
              <a:t>2. Key features of an effective complaint handling system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62090" cy="3096344"/>
          </a:xfrm>
        </p:spPr>
        <p:txBody>
          <a:bodyPr>
            <a:no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Evaluate current policy, resources, procedures and practices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Identify any potential areas for improvement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Develop a plan of action to improve the current system, where required</a:t>
            </a:r>
            <a:endParaRPr lang="en-IE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 marL="571500" indent="-571500">
              <a:buNone/>
            </a:pPr>
            <a:r>
              <a:rPr lang="en-IE" sz="4400" dirty="0" smtClean="0"/>
              <a:t>3. Building an effective complaint handling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3726176"/>
          </a:xfrm>
        </p:spPr>
        <p:txBody>
          <a:bodyPr>
            <a:no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Assessment and planning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Information gathering 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Making a decision 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Remedies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400" dirty="0" smtClean="0"/>
              <a:t>4. How to examine a complaint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190652" cy="3687850"/>
          </a:xfrm>
        </p:spPr>
        <p:txBody>
          <a:bodyPr>
            <a:no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Complainants should try to resolve the complaint with the public body in the first instance. 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If you are unable to help, is there another organisation that may be able to help. </a:t>
            </a:r>
          </a:p>
          <a:p>
            <a:pPr marL="571500" indent="-571500">
              <a:buFont typeface="+mj-lt"/>
              <a:buAutoNum type="romanUcPeriod"/>
            </a:pPr>
            <a:r>
              <a:rPr lang="en-IE" sz="2400" dirty="0" smtClean="0"/>
              <a:t>Any statutory rights of appeal.</a:t>
            </a:r>
            <a:endParaRPr lang="en-IE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400" dirty="0" smtClean="0"/>
              <a:t>5. Alternative avenues for dealing with a complaint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844824"/>
            <a:ext cx="8104414" cy="3615842"/>
          </a:xfrm>
        </p:spPr>
        <p:txBody>
          <a:bodyPr>
            <a:noAutofit/>
          </a:bodyPr>
          <a:lstStyle/>
          <a:p>
            <a:pPr marL="571500" indent="-571500">
              <a:buNone/>
            </a:pPr>
            <a:r>
              <a:rPr lang="en-IE" sz="2400" dirty="0" smtClean="0"/>
              <a:t>Guidelines provided in our booklet</a:t>
            </a:r>
          </a:p>
          <a:p>
            <a:pPr marL="571500" indent="-571500">
              <a:buNone/>
            </a:pPr>
            <a:endParaRPr lang="en-IE" sz="2400" dirty="0" smtClean="0"/>
          </a:p>
          <a:p>
            <a:pPr marL="571500" indent="-571500">
              <a:buNone/>
            </a:pPr>
            <a:r>
              <a:rPr lang="en-IE" sz="2400" dirty="0" smtClean="0"/>
              <a:t>Our own internal policy on this issue is on our website titled:</a:t>
            </a:r>
          </a:p>
          <a:p>
            <a:pPr marL="571500" indent="-571500">
              <a:buNone/>
            </a:pPr>
            <a:r>
              <a:rPr lang="en-IE" sz="2400" b="1" dirty="0" smtClean="0"/>
              <a:t>“Unreasonable Complainant Conduct policy” </a:t>
            </a:r>
          </a:p>
          <a:p>
            <a:pPr marL="571500" indent="-571500">
              <a:buNone/>
            </a:pPr>
            <a:r>
              <a:rPr lang="en-IE" sz="2400" dirty="0" smtClean="0"/>
              <a:t>Under - </a:t>
            </a:r>
            <a:r>
              <a:rPr lang="en-IE" sz="2400" b="1" dirty="0" smtClean="0"/>
              <a:t>About Us – Policies and Strategies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400" dirty="0" smtClean="0"/>
              <a:t>6. How to deal with challenging behaviour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 txBox="1">
            <a:spLocks/>
          </p:cNvSpPr>
          <p:nvPr/>
        </p:nvSpPr>
        <p:spPr>
          <a:xfrm>
            <a:off x="755576" y="1268760"/>
            <a:ext cx="7772400" cy="194421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pPr lvl="0" algn="ctr">
              <a:spcBef>
                <a:spcPct val="0"/>
              </a:spcBef>
            </a:pPr>
            <a:r>
              <a:rPr kumimoji="0" lang="en-IE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Redress</a:t>
            </a:r>
          </a:p>
          <a:p>
            <a:pPr lvl="0" algn="ctr">
              <a:spcBef>
                <a:spcPct val="0"/>
              </a:spcBef>
            </a:pPr>
            <a:endParaRPr lang="en-IE" sz="4400" dirty="0" smtClean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en-US" sz="3200" dirty="0" smtClean="0"/>
              <a:t>Getting it wrong and putting it right</a:t>
            </a:r>
            <a:endParaRPr lang="en-IE" sz="3200" dirty="0" smtClean="0"/>
          </a:p>
          <a:p>
            <a:pPr lvl="0" algn="ctr">
              <a:spcBef>
                <a:spcPct val="0"/>
              </a:spcBef>
            </a:pPr>
            <a:endParaRPr kumimoji="0" lang="en-IE" sz="44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lang="en-IE" sz="4400" dirty="0" smtClean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lvl="0" algn="ctr">
              <a:spcBef>
                <a:spcPct val="0"/>
              </a:spcBef>
            </a:pPr>
            <a:endParaRPr kumimoji="0" lang="en-IE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1791260"/>
          </a:xfrm>
        </p:spPr>
        <p:txBody>
          <a:bodyPr>
            <a:noAutofit/>
          </a:bodyPr>
          <a:lstStyle/>
          <a:p>
            <a:pPr marL="571500" indent="-571500">
              <a:buNone/>
            </a:pPr>
            <a:r>
              <a:rPr lang="en-US" sz="2400" dirty="0" smtClean="0"/>
              <a:t>The general rule of thumb should be to put the person back into</a:t>
            </a:r>
          </a:p>
          <a:p>
            <a:pPr marL="571500" indent="-571500">
              <a:buNone/>
            </a:pPr>
            <a:r>
              <a:rPr lang="en-US" sz="2400" dirty="0" smtClean="0"/>
              <a:t>the position he/she would have been in if the public body had</a:t>
            </a:r>
          </a:p>
          <a:p>
            <a:pPr marL="571500" indent="-571500">
              <a:buNone/>
            </a:pPr>
            <a:r>
              <a:rPr lang="en-US" sz="2400" dirty="0" smtClean="0"/>
              <a:t>acted properly.</a:t>
            </a:r>
            <a:endParaRPr lang="en-IE" sz="2400" dirty="0" smtClean="0"/>
          </a:p>
          <a:p>
            <a:pPr>
              <a:buNone/>
            </a:pPr>
            <a:endParaRPr lang="en-IE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400" dirty="0" smtClean="0"/>
              <a:t>Redress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35833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err="1" smtClean="0"/>
              <a:t>Apologise</a:t>
            </a:r>
            <a:r>
              <a:rPr lang="en-US" sz="2400" dirty="0" smtClean="0"/>
              <a:t> (g</a:t>
            </a:r>
            <a:r>
              <a:rPr lang="en-IE" sz="2400" dirty="0" err="1" smtClean="0"/>
              <a:t>rudging</a:t>
            </a:r>
            <a:r>
              <a:rPr lang="en-IE" sz="2400" dirty="0" smtClean="0"/>
              <a:t> apology; fulsome apology)</a:t>
            </a:r>
            <a:endParaRPr lang="en-US" sz="2400" dirty="0" smtClean="0"/>
          </a:p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/>
              <a:t>Explain how things went wrong</a:t>
            </a:r>
            <a:endParaRPr lang="en-IE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IE" sz="4400" dirty="0" smtClean="0"/>
              <a:t>Apologise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IE" dirty="0" smtClean="0"/>
              <a:t>Our Expectations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3888433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/>
              <a:t>Good local complaint handling</a:t>
            </a:r>
            <a:endParaRPr lang="en-IE" sz="2400" dirty="0" smtClean="0"/>
          </a:p>
          <a:p>
            <a:pPr lvl="0"/>
            <a:r>
              <a:rPr lang="en-US" sz="2400" dirty="0" smtClean="0"/>
              <a:t>Provide reasonable assistance</a:t>
            </a:r>
            <a:endParaRPr lang="en-IE" sz="2400" dirty="0" smtClean="0"/>
          </a:p>
          <a:p>
            <a:pPr lvl="0"/>
            <a:r>
              <a:rPr lang="en-US" sz="2400" dirty="0" smtClean="0"/>
              <a:t>Clear, upfront signposting to the Ombudsman</a:t>
            </a:r>
            <a:endParaRPr lang="en-IE" sz="2400" dirty="0" smtClean="0"/>
          </a:p>
          <a:p>
            <a:pPr lvl="0"/>
            <a:r>
              <a:rPr lang="en-US" sz="2400" dirty="0" smtClean="0"/>
              <a:t>Open communication with us, liaison person(s)</a:t>
            </a:r>
            <a:endParaRPr lang="en-IE" sz="2400" dirty="0" smtClean="0"/>
          </a:p>
          <a:p>
            <a:pPr lvl="0"/>
            <a:r>
              <a:rPr lang="en-US" sz="2400" dirty="0" smtClean="0"/>
              <a:t>Co-operative/non-adversarial approach, “critical friends”</a:t>
            </a:r>
          </a:p>
          <a:p>
            <a:pPr lvl="0"/>
            <a:r>
              <a:rPr lang="en-US" sz="2400" dirty="0" smtClean="0"/>
              <a:t>Shared goals re best use of finite resources and good public administration</a:t>
            </a:r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3583300"/>
          </a:xfrm>
        </p:spPr>
        <p:txBody>
          <a:bodyPr>
            <a:no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Financial Loss 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Loss of purchasing power 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Loss of a non-monetary benefit or service 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Loss of opportunity 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Costs incurred 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Time and trouble </a:t>
            </a:r>
            <a:endParaRPr lang="en-IE" sz="2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 marL="571500" indent="-571500">
              <a:buNone/>
            </a:pPr>
            <a:r>
              <a:rPr lang="en-US" sz="4000" dirty="0" smtClean="0"/>
              <a:t>When should compensation be paid?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365473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/>
              <a:t>An effective complaints system: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will save the public body time and money in the long run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will enhance the quality of service to its clients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will have a positive effect on staff morale 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will improve the body’s relations with the public 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will provide useful feedback to the body </a:t>
            </a:r>
          </a:p>
          <a:p>
            <a:pPr marL="571500" indent="-571500">
              <a:buFont typeface="+mj-lt"/>
              <a:buAutoNum type="romanUcPeriod"/>
            </a:pPr>
            <a:r>
              <a:rPr lang="en-US" sz="2400" dirty="0" smtClean="0"/>
              <a:t>will enable it to review procedures and systems which may be giving rise to complaints</a:t>
            </a:r>
            <a:endParaRPr lang="en-IE" sz="2400" dirty="0" smtClean="0"/>
          </a:p>
          <a:p>
            <a:endParaRPr lang="en-IE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 marL="571500" indent="-571500">
              <a:buNone/>
            </a:pPr>
            <a:r>
              <a:rPr lang="en-US" sz="4000" dirty="0" smtClean="0"/>
              <a:t>Keeping it Right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032449"/>
          </a:xfrm>
        </p:spPr>
        <p:txBody>
          <a:bodyPr>
            <a:noAutofit/>
          </a:bodyPr>
          <a:lstStyle/>
          <a:p>
            <a:r>
              <a:rPr lang="en-IE" sz="2400" dirty="0" smtClean="0"/>
              <a:t>Have internal complaints system in place</a:t>
            </a:r>
          </a:p>
          <a:p>
            <a:r>
              <a:rPr lang="en-IE" sz="2400" dirty="0" smtClean="0"/>
              <a:t>Communicate the complaints system to your staff, including Ombudsman Role </a:t>
            </a:r>
          </a:p>
          <a:p>
            <a:r>
              <a:rPr lang="en-IE" sz="2400" dirty="0" smtClean="0"/>
              <a:t>Nominate an Ombudsman Liaison Officer</a:t>
            </a:r>
          </a:p>
          <a:p>
            <a:r>
              <a:rPr lang="en-IE" sz="2400" dirty="0" smtClean="0"/>
              <a:t>Inform your client group of right of complaint to the Ombudsman (website, correspondence etc.)</a:t>
            </a:r>
          </a:p>
          <a:p>
            <a:r>
              <a:rPr lang="en-IE" sz="2400" dirty="0" smtClean="0"/>
              <a:t>Review records management/ information systems to ensure ease of access to relevant material</a:t>
            </a:r>
          </a:p>
          <a:p>
            <a:endParaRPr lang="en-IE" sz="2400" dirty="0" smtClean="0"/>
          </a:p>
          <a:p>
            <a:endParaRPr lang="en-IE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 marL="571500" indent="-571500">
              <a:buNone/>
            </a:pPr>
            <a:r>
              <a:rPr lang="en-US" sz="4000" dirty="0" smtClean="0"/>
              <a:t>To do before 1 May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3891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IE" sz="2400" dirty="0" smtClean="0"/>
              <a:t>Universities &amp; Education bodies other than VECs &amp; ITs -</a:t>
            </a:r>
          </a:p>
          <a:p>
            <a:pPr>
              <a:buNone/>
            </a:pPr>
            <a:r>
              <a:rPr lang="en-IE" sz="2400" dirty="0" err="1" smtClean="0"/>
              <a:t>Ciara</a:t>
            </a:r>
            <a:r>
              <a:rPr lang="en-IE" sz="2400" dirty="0" smtClean="0"/>
              <a:t> Burns – </a:t>
            </a:r>
            <a:r>
              <a:rPr lang="en-IE" sz="2400" dirty="0" smtClean="0"/>
              <a:t>01 6395662</a:t>
            </a:r>
            <a:r>
              <a:rPr lang="en-IE" sz="2400" dirty="0" smtClean="0"/>
              <a:t>; </a:t>
            </a:r>
            <a:r>
              <a:rPr lang="en-IE" sz="2400" dirty="0" smtClean="0">
                <a:hlinkClick r:id="rId3"/>
              </a:rPr>
              <a:t>ciara.burns@ombudsman.gov.ie</a:t>
            </a:r>
            <a:endParaRPr lang="en-IE" sz="1200" dirty="0" smtClean="0"/>
          </a:p>
          <a:p>
            <a:pPr>
              <a:buNone/>
            </a:pPr>
            <a:r>
              <a:rPr lang="en-IE" sz="2400" dirty="0" smtClean="0"/>
              <a:t>VECs &amp; ITs – Richie </a:t>
            </a:r>
            <a:r>
              <a:rPr lang="en-IE" sz="2400" dirty="0" err="1" smtClean="0"/>
              <a:t>Philpott</a:t>
            </a:r>
            <a:r>
              <a:rPr lang="en-IE" sz="2400" dirty="0" smtClean="0"/>
              <a:t> – </a:t>
            </a:r>
            <a:r>
              <a:rPr lang="en-IE" sz="2400" dirty="0" smtClean="0"/>
              <a:t>01 6395648</a:t>
            </a:r>
            <a:r>
              <a:rPr lang="en-IE" sz="2400" dirty="0" smtClean="0"/>
              <a:t>; </a:t>
            </a:r>
          </a:p>
          <a:p>
            <a:pPr>
              <a:buNone/>
            </a:pPr>
            <a:r>
              <a:rPr lang="en-IE" sz="2400" dirty="0" smtClean="0">
                <a:hlinkClick r:id="rId4"/>
              </a:rPr>
              <a:t>Richie.philpott@ombudsman.gov.ie</a:t>
            </a:r>
            <a:endParaRPr lang="en-IE" sz="2400" dirty="0" smtClean="0"/>
          </a:p>
          <a:p>
            <a:pPr>
              <a:buNone/>
            </a:pPr>
            <a:r>
              <a:rPr lang="en-IE" sz="2400" dirty="0" smtClean="0"/>
              <a:t>Regulatory bodies – </a:t>
            </a:r>
            <a:r>
              <a:rPr lang="en-IE" sz="2400" dirty="0" err="1" smtClean="0"/>
              <a:t>Emer</a:t>
            </a:r>
            <a:r>
              <a:rPr lang="en-IE" sz="2400" dirty="0" smtClean="0"/>
              <a:t> Doyle – </a:t>
            </a:r>
            <a:r>
              <a:rPr lang="en-IE" sz="2400" dirty="0" smtClean="0"/>
              <a:t>01 6395608</a:t>
            </a:r>
            <a:r>
              <a:rPr lang="en-IE" sz="2400" dirty="0" smtClean="0"/>
              <a:t>;</a:t>
            </a:r>
          </a:p>
          <a:p>
            <a:pPr>
              <a:buNone/>
            </a:pPr>
            <a:r>
              <a:rPr lang="en-IE" sz="2400" dirty="0" smtClean="0">
                <a:hlinkClick r:id="rId5"/>
              </a:rPr>
              <a:t>Emer.doyle@ombudsman.gov.ie</a:t>
            </a:r>
            <a:endParaRPr lang="en-IE" sz="2400" dirty="0" smtClean="0"/>
          </a:p>
          <a:p>
            <a:pPr>
              <a:buNone/>
            </a:pPr>
            <a:r>
              <a:rPr lang="en-IE" sz="2400" dirty="0" smtClean="0"/>
              <a:t>Quasi judicial &amp; other bodies – Paddy Walsh – </a:t>
            </a:r>
            <a:r>
              <a:rPr lang="en-IE" sz="2400" dirty="0" smtClean="0"/>
              <a:t>01 6395711</a:t>
            </a:r>
            <a:r>
              <a:rPr lang="en-IE" sz="2400" dirty="0" smtClean="0"/>
              <a:t>;</a:t>
            </a:r>
          </a:p>
          <a:p>
            <a:pPr>
              <a:buNone/>
            </a:pPr>
            <a:r>
              <a:rPr lang="en-IE" sz="2400" dirty="0" smtClean="0">
                <a:hlinkClick r:id="rId6"/>
              </a:rPr>
              <a:t>Paddy.walsh@ombudsman.gov.ie</a:t>
            </a:r>
            <a:endParaRPr lang="en-IE" sz="2400" dirty="0" smtClean="0"/>
          </a:p>
          <a:p>
            <a:pPr>
              <a:buNone/>
            </a:pPr>
            <a:endParaRPr lang="en-IE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850106"/>
          </a:xfrm>
          <a:prstGeom prst="rect">
            <a:avLst/>
          </a:prstGeom>
        </p:spPr>
        <p:txBody>
          <a:bodyPr/>
          <a:lstStyle/>
          <a:p>
            <a:pPr marL="571500" indent="-571500">
              <a:buNone/>
            </a:pPr>
            <a:r>
              <a:rPr lang="en-US" sz="4000" dirty="0" smtClean="0"/>
              <a:t>Contact Details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99992" y="5445224"/>
            <a:ext cx="439248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GB" dirty="0" smtClean="0">
                <a:solidFill>
                  <a:schemeClr val="bg1"/>
                </a:solidFill>
              </a:rPr>
              <a:t>Website: www.ombudsman.gov.ie</a:t>
            </a:r>
          </a:p>
          <a:p>
            <a:pPr algn="r"/>
            <a:r>
              <a:rPr lang="en-GB" dirty="0" smtClean="0">
                <a:solidFill>
                  <a:schemeClr val="bg1"/>
                </a:solidFill>
              </a:rPr>
              <a:t>Twitter: @</a:t>
            </a:r>
            <a:r>
              <a:rPr lang="en-GB" dirty="0" err="1" smtClean="0">
                <a:solidFill>
                  <a:schemeClr val="bg1"/>
                </a:solidFill>
              </a:rPr>
              <a:t>OfficeOmbudsman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60648"/>
            <a:ext cx="2448272" cy="13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2204864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dirty="0" smtClean="0">
                <a:hlinkClick r:id="rId4"/>
              </a:rPr>
              <a:t>www.ombudsman.ie</a:t>
            </a:r>
            <a:endParaRPr lang="en-IE" sz="3600" dirty="0" smtClean="0"/>
          </a:p>
          <a:p>
            <a:pPr algn="ctr"/>
            <a:endParaRPr lang="en-IE" sz="3600" dirty="0" smtClean="0"/>
          </a:p>
          <a:p>
            <a:pPr algn="ctr"/>
            <a:r>
              <a:rPr lang="en-IE" sz="3600" dirty="0" smtClean="0"/>
              <a:t>Twitter: @</a:t>
            </a:r>
            <a:r>
              <a:rPr lang="en-IE" sz="3600" dirty="0" err="1" smtClean="0"/>
              <a:t>officeombudsman</a:t>
            </a:r>
            <a:endParaRPr lang="en-IE" sz="3600" dirty="0" smtClean="0"/>
          </a:p>
          <a:p>
            <a:pPr algn="ctr"/>
            <a:endParaRPr lang="en-IE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4499992" y="5445224"/>
            <a:ext cx="439248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GB" dirty="0" smtClean="0">
                <a:solidFill>
                  <a:schemeClr val="bg1"/>
                </a:solidFill>
              </a:rPr>
              <a:t>Website: www.ombudsman.gov.ie</a:t>
            </a:r>
          </a:p>
          <a:p>
            <a:pPr algn="r"/>
            <a:r>
              <a:rPr lang="en-GB" dirty="0" smtClean="0">
                <a:solidFill>
                  <a:schemeClr val="bg1"/>
                </a:solidFill>
              </a:rPr>
              <a:t>Twitter: @</a:t>
            </a:r>
            <a:r>
              <a:rPr lang="en-GB" dirty="0" err="1" smtClean="0">
                <a:solidFill>
                  <a:schemeClr val="bg1"/>
                </a:solidFill>
              </a:rPr>
              <a:t>OfficeOmbudsman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IE" dirty="0" smtClean="0"/>
              <a:t>Key Message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268760"/>
            <a:ext cx="8229600" cy="3600400"/>
          </a:xfrm>
        </p:spPr>
        <p:txBody>
          <a:bodyPr>
            <a:noAutofit/>
          </a:bodyPr>
          <a:lstStyle/>
          <a:p>
            <a:r>
              <a:rPr lang="en-US" sz="2400" dirty="0" smtClean="0"/>
              <a:t>Keep good communication channels open at line level and senior management level               </a:t>
            </a:r>
          </a:p>
          <a:p>
            <a:r>
              <a:rPr lang="en-US" sz="2400" dirty="0" smtClean="0"/>
              <a:t>Clear and effective escalation pathway</a:t>
            </a:r>
          </a:p>
          <a:p>
            <a:r>
              <a:rPr lang="en-GB" sz="2400" dirty="0" smtClean="0"/>
              <a:t>Shared goals</a:t>
            </a:r>
            <a:endParaRPr lang="en-US" sz="2400" dirty="0" smtClean="0"/>
          </a:p>
          <a:p>
            <a:endParaRPr lang="en-I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60648"/>
            <a:ext cx="2448272" cy="135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99592" y="2204864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600" dirty="0" smtClean="0">
                <a:latin typeface="+mj-lt"/>
              </a:rPr>
              <a:t>Ombudsman (Amendment) Act 2012 </a:t>
            </a:r>
          </a:p>
          <a:p>
            <a:pPr algn="ctr"/>
            <a:r>
              <a:rPr lang="en-IE" sz="3600" dirty="0" smtClean="0">
                <a:latin typeface="+mj-lt"/>
              </a:rPr>
              <a:t>Information Seminars</a:t>
            </a:r>
            <a:endParaRPr lang="en-IE" sz="36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9992" y="5445224"/>
            <a:ext cx="4392488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/>
            <a:r>
              <a:rPr lang="en-GB" dirty="0" smtClean="0">
                <a:solidFill>
                  <a:schemeClr val="bg1"/>
                </a:solidFill>
              </a:rPr>
              <a:t>Website: www.ombudsman.gov.ie</a:t>
            </a:r>
          </a:p>
          <a:p>
            <a:pPr algn="r"/>
            <a:r>
              <a:rPr lang="en-GB" dirty="0" smtClean="0">
                <a:solidFill>
                  <a:schemeClr val="bg1"/>
                </a:solidFill>
              </a:rPr>
              <a:t>Twitter: @</a:t>
            </a:r>
            <a:r>
              <a:rPr lang="en-GB" dirty="0" err="1" smtClean="0">
                <a:solidFill>
                  <a:schemeClr val="bg1"/>
                </a:solidFill>
              </a:rPr>
              <a:t>OfficeOmbudsman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ERSPECTOR-DATA" val="&lt;?xml version='1.0' encoding='utf-8'?&gt;&#10;&lt;Perspector majorVersion=&quot;1&quot; minorVersion=&quot;500&quot;&gt;&lt;Scene frameLeft=&quot;213.978424072266&quot; frameTop=&quot;27.9569282531738&quot; scaleX=&quot;0.952907663074166&quot; scaleY=&quot;0.707813430731016&quot; frameWidth=&quot;604.301025390625&quot; frameHeight=&quot;513.978515625&quot; frameOrientationIsPortrait=&quot;0&quot; light1Strength=&quot;0.3&quot; light1Direction=&quot;1.500000,1.000000,1.000000&quot; light2Strength=&quot;0&quot; light3Strength=&quot;0&quot; light4Strength=&quot;0&quot; lightDirectionX=&quot;1.5&quot; lightDirectionY=&quot;1&quot;&gt;&lt;Camera modelViewMatrix=&quot;1.000000,0.000000,0.000000,0.000000,0.000000,1.000000,0.000000,0.000000,0.000000,0.000000,1.000000,0.000000,1.131248,1.449201,0.000000,1.000000&quot;/&gt;&lt;BaseCamera modelViewMatrix=&quot;1.000000,0.000000,0.000000,0.000000,0.000000,1.000000,0.000000,0.000000,0.000000,0.000000,1.000000,0.000000,1.131249,1.449201,0.000000,1.000000&quot;/&gt;&lt;DefaultTextFormat&gt;{\rtf1\ansi\ansicpg1252\deff0{\fonttbl{\f0\fnil\fcharset0 Verdana;}}&#10;{\colortbl ;\red0\green0\blue0;}&#10;\viewkind4\uc1\pard\cf1\lang1033\f0\fs32\par&#10;}&#10;&lt;/DefaultTextFormat&gt;&lt;Shape id=&quot;4&quot; lastGroup=&quot;29&quot; verticalFlip=&quot;1&quot; type=&quot;HorizontalCylinder&quot;&gt;&lt;Position position=&quot;150.501083,-29.211094,-11.596391&quot; size=&quot;97.131393,69.108093,69.108101&quot; rotation=&quot;0.000000,-0.000004,0.000000&quot; location=&quot;150.501083,-30.983786,-5.269653&quot; rotationMatrix=&quot;1.000000,0.000000,0.000000,0.000000,1.000000,0.000000,0.000000,-0.000000,1.000000&quot; center=&quot;3.420479,-0.704177,-22.607508&quot; rightOffset=&quot;1.103766,0.000000,0.000000&quot; topOffset=&quot;0.000000,0.768158,0.163277&quot; farOffset=&quot;0.000000,0.163277,-0.768158&quot;/&gt;&lt;DisplayProperties&gt;&lt;Fill color=&quot;#a6bcff&quot;/&gt;&lt;Line width=&quot;0.75&quot;/&gt;&lt;Font color=&quot;#000000&quot;/&gt;&lt;Shine shininess=&quot;10&quot;/&gt;&lt;/DisplayProperties&gt;&lt;Text&gt;{\rtf1\ansi\ansicpg1252\deff0{\fonttbl{\f0\fswiss\fprq2\fcharset0 Arial;}}&#10;{\colortbl ;\red0\green0\blue0;}&#10;\viewkind4\uc1\pard\cf1\lang1033\f0\fs29 Investigation\fs52\par&#10;}&lt;/Text&gt;&lt;/Shape&gt;&lt;Shape id=&quot;5&quot; lastGroup=&quot;29&quot; verticalFlip=&quot;1&quot; type=&quot;RightCone&quot;&gt;&lt;Position position=&quot;65.803665,-26.681499,-10.152180&quot; size=&quot;220.990005,193.906677,193.906677&quot; rotation=&quot;0.000000,-10.878092,0.000000&quot; location=&quot;65.803665,-28.209202,-4.382935&quot; rotationMatrix=&quot;1.000000,0.000000,0.000000,0.000000,0.982031,0.188720,0.000000,-0.188720,0.982031&quot; center=&quot;1.495538,-0.641118,-22.627661&quot; rightOffset=&quot;2.511250,0.000000,0.000000&quot; topOffset=&quot;0.000000,2.203063,0.043144&quot; farOffset=&quot;0.000000,0.043144,-2.203063&quot;/&gt;&lt;DisplayProperties&gt;&lt;Fill color=&quot;#bbccff&quot;/&gt;&lt;Line width=&quot;0.75&quot;/&gt;&lt;Font color=&quot;#000000&quot;/&gt;&lt;Shine shininess=&quot;10&quot;/&gt;&lt;/DisplayProperties&gt;&lt;Text&gt;{\rtf1\ansi\ansicpg1252\deff0{\fonttbl{\f0\fswiss\fprq2\fcharset0 Arial;}}&#10;{\colortbl ;\red0\green0\blue0;}&#10;\viewkind4\uc1\pard\cf1\lang1033\f0\fs29 Examination\fs52\par&#10;}&lt;/Text&gt;&lt;/Shape&gt;&lt;Shape id=&quot;6&quot; lastGroup=&quot;29&quot; verticalFlip=&quot;1&quot; type=&quot;RightCone&quot;&gt;&lt;Position position=&quot;2.794907,-28.037916,1.842194&quot; size=&quot;347.101654,308.865845,308.865845&quot; rotation=&quot;0.000000,-10.877914,0.000000&quot; location=&quot;2.794907,-27.042206,7.631348&quot; rotationMatrix=&quot;1.000000,0.000000,0.000000,0.000000,0.982032,0.188717,0.000000,-0.188717,0.982032&quot; center=&quot;0.063521,-0.614596,-22.900713&quot; rightOffset=&quot;3.944337,0.000000,0.000000&quot; topOffset=&quot;0.000000,3.509166,0.068733&quot; farOffset=&quot;0.000000,0.068733,-3.509166&quot;/&gt;&lt;DisplayProperties&gt;&lt;Fill color=&quot;#d2deff&quot;/&gt;&lt;Line width=&quot;0.75&quot;/&gt;&lt;Font color=&quot;#000000&quot;/&gt;&lt;Shine shininess=&quot;10&quot;/&gt;&lt;/DisplayProperties&gt;&lt;Text&gt;{\rtf1\ansi\ansicpg1252\deff0{\fonttbl{\f0\fswiss\fprq2\fcharset0 Arial;}}&#10;{\colortbl ;\red0\green0\blue0;}&#10;\viewkind4\uc1\pard\cf1\lang1033\f0\fs29 Assessment\par&#10;}&lt;/Text&gt;&lt;/Shape&gt;&lt;Shape id=&quot;24&quot; lastGroup=&quot;29&quot; verticalFlip=&quot;1&quot; type=&quot;RightCone&quot;&gt;&lt;Position position=&quot;-22.154379,-29.138601,9.148123&quot; size=&quot;400.817902,356.278168,356.278168&quot; rotation=&quot;0.000057,-10.878040,0.000000&quot; location=&quot;-22.154379,-26.599850,15.006470&quot; rotationMatrix=&quot;1.000000,-0.000000,0.000001,0.000000,0.982031,0.188719,-0.000001,-0.188719,0.982031&quot; center=&quot;-0.503509,-0.604542,-23.068329&quot; rightOffset=&quot;4.554749,0.000001,-0.000004&quot; topOffset=&quot;-0.000001,4.047839,0.079275&quot; farOffset=&quot;-0.000004,0.079275,-4.047839&quot;/&gt;&lt;DisplayProperties&gt;&lt;Fill color=&quot;#e1eaff&quot;/&gt;&lt;Line/&gt;&lt;Font color=&quot;#000000&quot;/&gt;&lt;Shine shininess=&quot;10&quot;/&gt;&lt;/DisplayProperties&gt;&lt;Text&gt;{\rtf1\ansi\ansicpg1252\deff0{\fonttbl{\f0\fswiss\fprq2\fcharset0 Arial;}}&#10;{\colortbl ;\red0\green0\blue0;}&#10;\viewkind4\uc1\pard\cf1\lang1033\f0\fs29 Enquiry\fs52\par&#10;}&lt;/Text&gt;&lt;/Shape&gt;&lt;Group id=&quot;28&quot; primaryItem=&quot;7&quot; isCurrentlyGrouped=&quot;0&quot;/&gt;&lt;Group id=&quot;29&quot; primaryItem=&quot;7&quot; isCurrentlyGrouped=&quot;0&quot;/&gt;&lt;/Scene&gt;&lt;/Perspector&gt;&#10;"/>
  <p:tag name="PERSPECTOR-QUALITYLEVEL" val="3"/>
  <p:tag name="PERSPECTOR-TYPE" val="BMP"/>
</p:tagLst>
</file>

<file path=ppt/theme/theme1.xml><?xml version="1.0" encoding="utf-8"?>
<a:theme xmlns:a="http://schemas.openxmlformats.org/drawingml/2006/main" name="Ombudsman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2785</Words>
  <Application>Microsoft Office PowerPoint</Application>
  <PresentationFormat>On-screen Show (4:3)</PresentationFormat>
  <Paragraphs>456</Paragraphs>
  <Slides>74</Slides>
  <Notes>74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5" baseType="lpstr">
      <vt:lpstr>Ombudsman Template</vt:lpstr>
      <vt:lpstr>Slide 1</vt:lpstr>
      <vt:lpstr>Slide 2</vt:lpstr>
      <vt:lpstr>The Ombudsman’s Role</vt:lpstr>
      <vt:lpstr>Approach to complaints</vt:lpstr>
      <vt:lpstr>This Office</vt:lpstr>
      <vt:lpstr>Approach to new Bodies in Remit</vt:lpstr>
      <vt:lpstr>Our Expectations</vt:lpstr>
      <vt:lpstr>Key Message</vt:lpstr>
      <vt:lpstr>Slide 9</vt:lpstr>
      <vt:lpstr>The Ombudsman Acts 1980 to 2012  Emer Doyle Investigator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The Ombudsman and  The Disability Act 2005</vt:lpstr>
      <vt:lpstr>Slide 30</vt:lpstr>
      <vt:lpstr>Slide 31</vt:lpstr>
      <vt:lpstr>Slide 32</vt:lpstr>
      <vt:lpstr>Slide 33</vt:lpstr>
      <vt:lpstr>The Ombudsman and Reviewable Agencies:  How we will work with you  Richie Philpott, Investigator, Strategic Lead for VECs and Institutes of Technology and Ciara Burns, Investigator, Strategic Lead for Universities and other Education Bodies</vt:lpstr>
      <vt:lpstr>How the Ombudsman works with Reviewable Agencies</vt:lpstr>
      <vt:lpstr>Office of the Ombudsman: Our Process</vt:lpstr>
      <vt:lpstr>Cases Closed at Each Stage 2012 – Including those which had not been to internal appeal</vt:lpstr>
      <vt:lpstr>Cases Closed at Each Stage 2012 – Excluding those which had not been to internal appeal</vt:lpstr>
      <vt:lpstr>How the Ombudsman works with Reviewable Agencies</vt:lpstr>
      <vt:lpstr>Slide 40</vt:lpstr>
      <vt:lpstr>Slide 41</vt:lpstr>
      <vt:lpstr>Slide 42</vt:lpstr>
      <vt:lpstr>Slide 43</vt:lpstr>
      <vt:lpstr>Slide 44</vt:lpstr>
      <vt:lpstr>Slide 45</vt:lpstr>
      <vt:lpstr>Joint Oireachtas Committee on Public Service Oversight  and Petitions (PSOP) </vt:lpstr>
      <vt:lpstr>Slide 47</vt:lpstr>
      <vt:lpstr>Slide 48</vt:lpstr>
      <vt:lpstr>Slide 49</vt:lpstr>
      <vt:lpstr>Principles of good administration Complaint handling systems Redress   Paddy Walsh Investigator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  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2013-02-08T11:28:17Z</dcterms:created>
  <dcterms:modified xsi:type="dcterms:W3CDTF">2013-02-12T16:03:49Z</dcterms:modified>
</cp:coreProperties>
</file>